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885" r:id="rId2"/>
    <p:sldId id="262" r:id="rId3"/>
    <p:sldId id="788" r:id="rId4"/>
    <p:sldId id="812" r:id="rId5"/>
    <p:sldId id="847" r:id="rId6"/>
    <p:sldId id="867" r:id="rId7"/>
    <p:sldId id="897" r:id="rId8"/>
    <p:sldId id="898" r:id="rId9"/>
    <p:sldId id="899" r:id="rId10"/>
    <p:sldId id="900" r:id="rId11"/>
    <p:sldId id="901" r:id="rId12"/>
    <p:sldId id="902" r:id="rId13"/>
    <p:sldId id="904" r:id="rId14"/>
    <p:sldId id="888" r:id="rId15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ordia New" panose="020B0304020202020204" pitchFamily="34" charset="-34"/>
      <p:regular r:id="rId21"/>
      <p:bold r:id="rId22"/>
      <p:italic r:id="rId23"/>
      <p:boldItalic r:id="rId24"/>
    </p:embeddedFont>
    <p:embeddedFont>
      <p:font typeface="맑은 고딕" panose="020B0503020000020004" pitchFamily="50" charset="-127"/>
      <p:regular r:id="rId25"/>
      <p:bold r:id="rId26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6" roundtripDataSignature="AMtx7mhLjW64ea8nNmn8blc2ReoHHfq2A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4F1F301-81CE-4E97-B990-7C26D3B88D77}">
  <a:tblStyle styleId="{14F1F301-81CE-4E97-B990-7C26D3B88D7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1A8B9305-B320-4087-95BB-7AA5AE962924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9EFF7"/>
          </a:solidFill>
        </a:fill>
      </a:tcStyle>
    </a:wholeTbl>
    <a:band1H>
      <a:tcTxStyle/>
      <a:tcStyle>
        <a:tcBdr/>
        <a:fill>
          <a:solidFill>
            <a:srgbClr val="D0DEE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0DEE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10" autoAdjust="0"/>
    <p:restoredTop sz="94660"/>
  </p:normalViewPr>
  <p:slideViewPr>
    <p:cSldViewPr snapToGrid="0">
      <p:cViewPr>
        <p:scale>
          <a:sx n="125" d="100"/>
          <a:sy n="125" d="100"/>
        </p:scale>
        <p:origin x="183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56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71588" y="5182759"/>
            <a:ext cx="5372696" cy="424044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35038" y="1346200"/>
            <a:ext cx="4845050" cy="36337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35038" y="1346200"/>
            <a:ext cx="4845050" cy="36337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71588" y="5182759"/>
            <a:ext cx="5372696" cy="4240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Recommendation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oracle에게 학습이 필요한 이미지를 추천해 주는 모듈 </a:t>
            </a: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generator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 의해서 선택된 이미지를 패치 이미지로 생성하는 모듈</a:t>
            </a:r>
            <a:endParaRPr sz="1400" b="1"/>
          </a:p>
          <a:p>
            <a:pPr marL="285750" lvl="0" indent="-196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LossDiff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 : noisy-label</a:t>
            </a:r>
            <a:r>
              <a:rPr lang="en-US" sz="1400"/>
              <a:t> 및 </a:t>
            </a:r>
            <a:r>
              <a:rPr lang="en-US" sz="1400" b="1"/>
              <a:t>noise-data</a:t>
            </a:r>
            <a:r>
              <a:rPr lang="en-US" sz="1400"/>
              <a:t> 처리의 목적 </a:t>
            </a:r>
            <a:endParaRPr sz="140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AL system의 특수성: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AL 추가될 데이터는 noise 발생 가능성이 현저히 낮음 : 사실상 </a:t>
            </a:r>
            <a:r>
              <a:rPr lang="en-US" sz="1400" b="1"/>
              <a:t>전문의에 의한 전수 검사</a:t>
            </a:r>
            <a:endParaRPr sz="1400" b="1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D/M case: </a:t>
            </a:r>
            <a:r>
              <a:rPr lang="en-US" sz="1400"/>
              <a:t>전수 검사에 가까운 데이터가 추가될 예정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N case:  일부 데이터의 자동 선택이 발생함 – noise-data(일부, 알고리즘 버그)/ noisy-label(X)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** 기존 방식으로 WSI 이미지를 추가해야 하는 경우에 LossDiff 작동 필요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WSI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Feature_cube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 </a:t>
            </a:r>
            <a:r>
              <a:rPr lang="en-US" sz="1400"/>
              <a:t>Feature_cube의 경우 큰 이슈 사항은 없는 것으로 확인</a:t>
            </a:r>
            <a:endParaRPr sz="1400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모듈이 학습 대상 기간에 해당하는 각 folder를 읽어와서 학습할 예정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04106" y="10229033"/>
            <a:ext cx="2910210" cy="54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516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71588" y="5182759"/>
            <a:ext cx="5372696" cy="424044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35038" y="1346200"/>
            <a:ext cx="4845050" cy="36337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06954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4019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2956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5719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0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0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4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5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5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5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6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6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7" name="Google Shape;37;p46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6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46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4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4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7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4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4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9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9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1" name="Google Shape;51;p49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2" name="Google Shape;52;p4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50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0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p50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9" name="Google Shape;59;p5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5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5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51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51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5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5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5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52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52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5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5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5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81CC-FF50-46ED-9C9D-436857B3C50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AAA5B-83C4-479E-BCDA-DDE3FDC92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2818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9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9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7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 시스템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learning</a:t>
            </a:r>
            <a:endParaRPr kumimoji="0" sz="20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81A9DB-2428-4592-9CB9-4FDE296FC276}"/>
              </a:ext>
            </a:extLst>
          </p:cNvPr>
          <p:cNvSpPr/>
          <p:nvPr/>
        </p:nvSpPr>
        <p:spPr>
          <a:xfrm>
            <a:off x="274320" y="582270"/>
            <a:ext cx="8485091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latin typeface="+mn-ea"/>
                <a:cs typeface="Cordia New"/>
              </a:rPr>
              <a:t>2.</a:t>
            </a:r>
            <a:r>
              <a:rPr lang="ko-KR" altLang="en-US" sz="1600" b="1" dirty="0">
                <a:latin typeface="+mn-ea"/>
                <a:cs typeface="Cordia New"/>
              </a:rPr>
              <a:t> 지속 가능한 데이터 확보 논의 </a:t>
            </a:r>
            <a:endParaRPr lang="en-US" altLang="ko-KR" sz="1600" b="1" dirty="0">
              <a:latin typeface="+mn-ea"/>
              <a:cs typeface="Cordia New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73363F0-3C05-413F-BC97-6EDD563E5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4630"/>
            <a:ext cx="9144000" cy="466874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280EB40E-4E74-4ACA-AA45-2F91C58A5F5D}"/>
              </a:ext>
            </a:extLst>
          </p:cNvPr>
          <p:cNvSpPr/>
          <p:nvPr/>
        </p:nvSpPr>
        <p:spPr>
          <a:xfrm>
            <a:off x="10886" y="2598284"/>
            <a:ext cx="9100457" cy="42597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79EFA81-F8A1-46A2-826C-1673E3092972}"/>
              </a:ext>
            </a:extLst>
          </p:cNvPr>
          <p:cNvSpPr/>
          <p:nvPr/>
        </p:nvSpPr>
        <p:spPr>
          <a:xfrm>
            <a:off x="10886" y="1094630"/>
            <a:ext cx="9100457" cy="13763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47D5362-4866-43C1-A4DA-264F49E01D98}"/>
              </a:ext>
            </a:extLst>
          </p:cNvPr>
          <p:cNvSpPr/>
          <p:nvPr/>
        </p:nvSpPr>
        <p:spPr>
          <a:xfrm>
            <a:off x="274319" y="2650556"/>
            <a:ext cx="8485091" cy="24915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+mn-ea"/>
                <a:cs typeface="Cordia New"/>
              </a:rPr>
              <a:t>전문의 피드백 </a:t>
            </a:r>
            <a:r>
              <a:rPr lang="en-US" altLang="ko-KR" sz="1600" dirty="0">
                <a:latin typeface="+mn-ea"/>
                <a:cs typeface="Cordia New"/>
              </a:rPr>
              <a:t>: </a:t>
            </a:r>
            <a:r>
              <a:rPr lang="ko-KR" altLang="en-US" sz="1600" dirty="0">
                <a:latin typeface="+mn-ea"/>
                <a:cs typeface="Cordia New"/>
              </a:rPr>
              <a:t>부담은 되나</a:t>
            </a:r>
            <a:r>
              <a:rPr lang="en-US" altLang="ko-KR" sz="1600" dirty="0">
                <a:latin typeface="+mn-ea"/>
                <a:cs typeface="Cordia New"/>
              </a:rPr>
              <a:t>, </a:t>
            </a:r>
            <a:r>
              <a:rPr lang="ko-KR" altLang="en-US" sz="1600" dirty="0">
                <a:latin typeface="+mn-ea"/>
                <a:cs typeface="Cordia New"/>
              </a:rPr>
              <a:t>모델 성능 향상에 필요하다면 </a:t>
            </a:r>
            <a:r>
              <a:rPr lang="ko-KR" altLang="en-US" sz="1600" dirty="0" err="1">
                <a:latin typeface="+mn-ea"/>
                <a:cs typeface="Cordia New"/>
              </a:rPr>
              <a:t>재진단하겠음</a:t>
            </a:r>
            <a:endParaRPr lang="en-US" altLang="ko-KR" sz="1600" dirty="0">
              <a:latin typeface="+mn-ea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Calibri" panose="020F0502020204030204" pitchFamily="34" charset="0"/>
                <a:cs typeface="Cordia New"/>
              </a:rPr>
              <a:t>총 전문의 </a:t>
            </a:r>
            <a:r>
              <a:rPr lang="en-US" altLang="ko-KR" dirty="0">
                <a:latin typeface="Calibri" panose="020F0502020204030204" pitchFamily="34" charset="0"/>
                <a:cs typeface="Cordia New"/>
              </a:rPr>
              <a:t>20</a:t>
            </a:r>
            <a:r>
              <a:rPr lang="ko-KR" altLang="en-US" dirty="0">
                <a:latin typeface="Calibri" panose="020F0502020204030204" pitchFamily="34" charset="0"/>
                <a:cs typeface="Cordia New"/>
              </a:rPr>
              <a:t>명이 모두 재진단에 참가할 경우</a:t>
            </a:r>
            <a:r>
              <a:rPr lang="en-US" altLang="ko-KR" dirty="0">
                <a:latin typeface="Calibri" panose="020F0502020204030204" pitchFamily="34" charset="0"/>
                <a:cs typeface="Cordia New"/>
              </a:rPr>
              <a:t>, </a:t>
            </a:r>
            <a:r>
              <a:rPr lang="ko-KR" altLang="en-US" dirty="0">
                <a:latin typeface="Calibri" panose="020F0502020204030204" pitchFamily="34" charset="0"/>
                <a:cs typeface="Cordia New"/>
              </a:rPr>
              <a:t>업무에 큰 부담없이 </a:t>
            </a:r>
            <a:r>
              <a:rPr lang="ko-KR" altLang="en-US" dirty="0" err="1">
                <a:latin typeface="Calibri" panose="020F0502020204030204" pitchFamily="34" charset="0"/>
                <a:cs typeface="Cordia New"/>
              </a:rPr>
              <a:t>소화가능함</a:t>
            </a:r>
            <a:r>
              <a:rPr lang="ko-KR" altLang="en-US" dirty="0">
                <a:latin typeface="Calibri" panose="020F0502020204030204" pitchFamily="34" charset="0"/>
                <a:cs typeface="Cordia New"/>
              </a:rPr>
              <a:t> </a:t>
            </a:r>
            <a:endParaRPr lang="en-US" altLang="ko-KR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Calibri" panose="020F0502020204030204" pitchFamily="34" charset="0"/>
                <a:cs typeface="Cordia New"/>
              </a:rPr>
              <a:t>단</a:t>
            </a:r>
            <a:r>
              <a:rPr lang="en-US" altLang="ko-KR" dirty="0">
                <a:latin typeface="Calibri" panose="020F0502020204030204" pitchFamily="34" charset="0"/>
                <a:cs typeface="Cordia New"/>
              </a:rPr>
              <a:t>, </a:t>
            </a:r>
            <a:r>
              <a:rPr lang="ko-KR" altLang="en-US" dirty="0">
                <a:latin typeface="Calibri" panose="020F0502020204030204" pitchFamily="34" charset="0"/>
                <a:cs typeface="Cordia New"/>
              </a:rPr>
              <a:t>현재 연구 단계로</a:t>
            </a:r>
            <a:r>
              <a:rPr lang="en-US" altLang="ko-KR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dirty="0">
                <a:latin typeface="Calibri" panose="020F0502020204030204" pitchFamily="34" charset="0"/>
                <a:cs typeface="Cordia New"/>
              </a:rPr>
              <a:t>전문의 </a:t>
            </a:r>
            <a:r>
              <a:rPr lang="en-US" altLang="ko-KR" dirty="0">
                <a:latin typeface="Calibri" panose="020F0502020204030204" pitchFamily="34" charset="0"/>
                <a:cs typeface="Cordia New"/>
              </a:rPr>
              <a:t>2</a:t>
            </a:r>
            <a:r>
              <a:rPr lang="ko-KR" altLang="en-US" dirty="0">
                <a:latin typeface="Calibri" panose="020F0502020204030204" pitchFamily="34" charset="0"/>
                <a:cs typeface="Cordia New"/>
              </a:rPr>
              <a:t>명만 참가 가능</a:t>
            </a:r>
            <a:endParaRPr lang="en-US" altLang="ko-KR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+mn-ea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+mn-ea"/>
                <a:cs typeface="Cordia New"/>
              </a:rPr>
              <a:t>재진단이 필요한 </a:t>
            </a:r>
            <a:r>
              <a:rPr lang="en-US" altLang="ko-KR" sz="1600" dirty="0">
                <a:latin typeface="+mn-ea"/>
                <a:cs typeface="Cordia New"/>
              </a:rPr>
              <a:t>WSI </a:t>
            </a:r>
            <a:r>
              <a:rPr lang="ko-KR" altLang="en-US" sz="1600" dirty="0">
                <a:latin typeface="+mn-ea"/>
                <a:cs typeface="Cordia New"/>
              </a:rPr>
              <a:t>수를 알려준다면 이에 맞춰 진행하겠음 </a:t>
            </a:r>
            <a:endParaRPr lang="en-US" altLang="ko-KR" sz="1600" dirty="0">
              <a:latin typeface="+mn-ea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Calibri" panose="020F0502020204030204" pitchFamily="34" charset="0"/>
                <a:cs typeface="Cordia New"/>
              </a:rPr>
              <a:t>23.02.17 ~ 23.02.24 </a:t>
            </a:r>
            <a:r>
              <a:rPr lang="ko-KR" altLang="en-US" dirty="0">
                <a:latin typeface="Calibri" panose="020F0502020204030204" pitchFamily="34" charset="0"/>
                <a:cs typeface="Cordia New"/>
              </a:rPr>
              <a:t>중 하루로 건의 예정 </a:t>
            </a:r>
            <a:endParaRPr lang="en-US" altLang="ko-KR" dirty="0">
              <a:latin typeface="Calibri" panose="020F0502020204030204" pitchFamily="34" charset="0"/>
              <a:cs typeface="Cordia New"/>
            </a:endParaRPr>
          </a:p>
          <a:p>
            <a:pPr lvl="2">
              <a:lnSpc>
                <a:spcPct val="150000"/>
              </a:lnSpc>
            </a:pPr>
            <a:endParaRPr lang="en-US" altLang="ko-KR" sz="1600" dirty="0">
              <a:latin typeface="+mn-ea"/>
              <a:cs typeface="Cordia New"/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48EC5BBB-6D91-4F68-AB47-4D6125250851}"/>
              </a:ext>
            </a:extLst>
          </p:cNvPr>
          <p:cNvSpPr/>
          <p:nvPr/>
        </p:nvSpPr>
        <p:spPr>
          <a:xfrm>
            <a:off x="306211" y="5950190"/>
            <a:ext cx="8531591" cy="557868"/>
          </a:xfrm>
          <a:prstGeom prst="roundRect">
            <a:avLst>
              <a:gd name="adj" fmla="val 11203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조만간 실무진 회의 요청하여 </a:t>
            </a:r>
            <a:r>
              <a:rPr lang="ko-KR" altLang="en-US" sz="1600" dirty="0" err="1">
                <a:solidFill>
                  <a:schemeClr val="tx1"/>
                </a:solidFill>
              </a:rPr>
              <a:t>재진단</a:t>
            </a:r>
            <a:r>
              <a:rPr lang="ko-KR" altLang="en-US" sz="1600" dirty="0">
                <a:solidFill>
                  <a:schemeClr val="tx1"/>
                </a:solidFill>
              </a:rPr>
              <a:t> 필요한 데이터 요청 예정</a:t>
            </a:r>
            <a:endParaRPr lang="en-US" altLang="ko-KR" sz="1600" dirty="0">
              <a:solidFill>
                <a:schemeClr val="tx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214D095-66D7-443A-9983-3838B6E1AABA}"/>
              </a:ext>
            </a:extLst>
          </p:cNvPr>
          <p:cNvSpPr/>
          <p:nvPr/>
        </p:nvSpPr>
        <p:spPr>
          <a:xfrm>
            <a:off x="246206" y="144677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383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81A9DB-2428-4592-9CB9-4FDE296FC276}"/>
              </a:ext>
            </a:extLst>
          </p:cNvPr>
          <p:cNvSpPr/>
          <p:nvPr/>
        </p:nvSpPr>
        <p:spPr>
          <a:xfrm>
            <a:off x="274320" y="582270"/>
            <a:ext cx="8485091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+mn-ea"/>
                <a:cs typeface="Cordia New"/>
              </a:rPr>
              <a:t>요청사항 </a:t>
            </a:r>
            <a:endParaRPr lang="en-US" altLang="ko-KR" sz="1600" b="1" dirty="0">
              <a:latin typeface="+mn-ea"/>
              <a:cs typeface="Cordia New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A85F771-024B-454F-9708-43ABD69F41BA}"/>
              </a:ext>
            </a:extLst>
          </p:cNvPr>
          <p:cNvSpPr/>
          <p:nvPr/>
        </p:nvSpPr>
        <p:spPr>
          <a:xfrm>
            <a:off x="274319" y="915308"/>
            <a:ext cx="8485091" cy="32301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>
                <a:latin typeface="+mn-ea"/>
                <a:cs typeface="Cordia New"/>
              </a:rPr>
              <a:t>[</a:t>
            </a:r>
            <a:r>
              <a:rPr lang="ko-KR" altLang="en-US" sz="1600" b="1" dirty="0">
                <a:latin typeface="+mn-ea"/>
                <a:cs typeface="Cordia New"/>
              </a:rPr>
              <a:t>요청사항</a:t>
            </a:r>
            <a:r>
              <a:rPr lang="en-US" altLang="ko-KR" sz="1600" b="1" dirty="0">
                <a:latin typeface="+mn-ea"/>
                <a:cs typeface="Cordia New"/>
              </a:rPr>
              <a:t>] </a:t>
            </a:r>
            <a:r>
              <a:rPr lang="en-US" altLang="ko-KR" sz="1600" dirty="0">
                <a:latin typeface="+mn-ea"/>
                <a:cs typeface="Cordia New"/>
              </a:rPr>
              <a:t>Active learning </a:t>
            </a:r>
            <a:r>
              <a:rPr lang="ko-KR" altLang="en-US" sz="1600" dirty="0">
                <a:latin typeface="+mn-ea"/>
                <a:cs typeface="Cordia New"/>
              </a:rPr>
              <a:t>모듈 결과 점검 요청 </a:t>
            </a:r>
            <a:endParaRPr lang="en-US" altLang="ko-KR" sz="1600" dirty="0">
              <a:latin typeface="+mn-ea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Calibri" panose="020F0502020204030204" pitchFamily="34" charset="0"/>
                <a:cs typeface="Cordia New"/>
              </a:rPr>
              <a:t>가능한 빠른 시일 내에 </a:t>
            </a:r>
            <a:r>
              <a:rPr lang="en-US" altLang="ko-KR" dirty="0">
                <a:latin typeface="Calibri" panose="020F0502020204030204" pitchFamily="34" charset="0"/>
                <a:cs typeface="Cordia New"/>
              </a:rPr>
              <a:t>AL </a:t>
            </a:r>
            <a:r>
              <a:rPr lang="ko-KR" altLang="en-US" dirty="0">
                <a:latin typeface="Calibri" panose="020F0502020204030204" pitchFamily="34" charset="0"/>
                <a:cs typeface="Cordia New"/>
              </a:rPr>
              <a:t>모듈 성능 점검 요청함 </a:t>
            </a:r>
            <a:endParaRPr lang="en-US" altLang="ko-KR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Calibri" panose="020F0502020204030204" pitchFamily="34" charset="0"/>
                <a:cs typeface="Cordia New"/>
              </a:rPr>
              <a:t>지금까지의 </a:t>
            </a:r>
            <a:r>
              <a:rPr lang="en-US" altLang="ko-KR" dirty="0">
                <a:latin typeface="Calibri" panose="020F0502020204030204" pitchFamily="34" charset="0"/>
                <a:cs typeface="Cordia New"/>
              </a:rPr>
              <a:t>WSI/Patch </a:t>
            </a:r>
            <a:r>
              <a:rPr lang="ko-KR" altLang="en-US" dirty="0" err="1">
                <a:latin typeface="Calibri" panose="020F0502020204030204" pitchFamily="34" charset="0"/>
                <a:cs typeface="Cordia New"/>
              </a:rPr>
              <a:t>재진단</a:t>
            </a:r>
            <a:r>
              <a:rPr lang="ko-KR" altLang="en-US" dirty="0">
                <a:latin typeface="Calibri" panose="020F0502020204030204" pitchFamily="34" charset="0"/>
                <a:cs typeface="Cordia New"/>
              </a:rPr>
              <a:t> 결과를 통해 결과를 알려주길 희망함</a:t>
            </a:r>
            <a:r>
              <a:rPr lang="en-US" altLang="ko-KR" dirty="0">
                <a:latin typeface="Calibri" panose="020F0502020204030204" pitchFamily="34" charset="0"/>
                <a:cs typeface="Cordia New"/>
              </a:rPr>
              <a:t>. 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atin typeface="+mn-ea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err="1">
                <a:latin typeface="+mn-ea"/>
                <a:cs typeface="Cordia New"/>
              </a:rPr>
              <a:t>고려점</a:t>
            </a:r>
            <a:r>
              <a:rPr lang="ko-KR" altLang="en-US" sz="1600" dirty="0">
                <a:latin typeface="+mn-ea"/>
                <a:cs typeface="Cordia New"/>
              </a:rPr>
              <a:t> </a:t>
            </a:r>
            <a:endParaRPr lang="en-US" altLang="ko-KR" sz="1600" dirty="0">
              <a:latin typeface="+mn-ea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Calibri" panose="020F0502020204030204" pitchFamily="34" charset="0"/>
                <a:cs typeface="Cordia New"/>
              </a:rPr>
              <a:t>지금까지 확보한 데이터의 양이 너무 적음 </a:t>
            </a:r>
            <a:endParaRPr lang="en-US" altLang="ko-KR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+mn-ea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+mn-ea"/>
              <a:cs typeface="Cordia New"/>
            </a:endParaRPr>
          </a:p>
          <a:p>
            <a:pPr lvl="2">
              <a:lnSpc>
                <a:spcPct val="150000"/>
              </a:lnSpc>
            </a:pPr>
            <a:endParaRPr lang="en-US" altLang="ko-KR" sz="1600" dirty="0">
              <a:latin typeface="+mn-ea"/>
              <a:cs typeface="Cordia New"/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8915733A-7F9D-4B0E-B4F4-7D7F935BD4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7544833"/>
              </p:ext>
            </p:extLst>
          </p:nvPr>
        </p:nvGraphicFramePr>
        <p:xfrm>
          <a:off x="2801426" y="3566282"/>
          <a:ext cx="2002972" cy="1047750"/>
        </p:xfrm>
        <a:graphic>
          <a:graphicData uri="http://schemas.openxmlformats.org/drawingml/2006/table">
            <a:tbl>
              <a:tblPr>
                <a:tableStyleId>{14F1F301-81CE-4E97-B990-7C26D3B88D77}</a:tableStyleId>
              </a:tblPr>
              <a:tblGrid>
                <a:gridCol w="500743">
                  <a:extLst>
                    <a:ext uri="{9D8B030D-6E8A-4147-A177-3AD203B41FA5}">
                      <a16:colId xmlns:a16="http://schemas.microsoft.com/office/drawing/2014/main" val="4176477666"/>
                    </a:ext>
                  </a:extLst>
                </a:gridCol>
                <a:gridCol w="500743">
                  <a:extLst>
                    <a:ext uri="{9D8B030D-6E8A-4147-A177-3AD203B41FA5}">
                      <a16:colId xmlns:a16="http://schemas.microsoft.com/office/drawing/2014/main" val="4055129041"/>
                    </a:ext>
                  </a:extLst>
                </a:gridCol>
                <a:gridCol w="500743">
                  <a:extLst>
                    <a:ext uri="{9D8B030D-6E8A-4147-A177-3AD203B41FA5}">
                      <a16:colId xmlns:a16="http://schemas.microsoft.com/office/drawing/2014/main" val="1591743243"/>
                    </a:ext>
                  </a:extLst>
                </a:gridCol>
                <a:gridCol w="500743">
                  <a:extLst>
                    <a:ext uri="{9D8B030D-6E8A-4147-A177-3AD203B41FA5}">
                      <a16:colId xmlns:a16="http://schemas.microsoft.com/office/drawing/2014/main" val="3298017290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Colon(WSI)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508025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Train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Test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Valid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818532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7800969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5814608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432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711582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F47FCA15-B047-4BD3-A73D-A246C9A239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7375792"/>
              </p:ext>
            </p:extLst>
          </p:nvPr>
        </p:nvGraphicFramePr>
        <p:xfrm>
          <a:off x="673826" y="3567643"/>
          <a:ext cx="2002972" cy="1047750"/>
        </p:xfrm>
        <a:graphic>
          <a:graphicData uri="http://schemas.openxmlformats.org/drawingml/2006/table">
            <a:tbl>
              <a:tblPr>
                <a:tableStyleId>{14F1F301-81CE-4E97-B990-7C26D3B88D77}</a:tableStyleId>
              </a:tblPr>
              <a:tblGrid>
                <a:gridCol w="500743">
                  <a:extLst>
                    <a:ext uri="{9D8B030D-6E8A-4147-A177-3AD203B41FA5}">
                      <a16:colId xmlns:a16="http://schemas.microsoft.com/office/drawing/2014/main" val="1686962281"/>
                    </a:ext>
                  </a:extLst>
                </a:gridCol>
                <a:gridCol w="500743">
                  <a:extLst>
                    <a:ext uri="{9D8B030D-6E8A-4147-A177-3AD203B41FA5}">
                      <a16:colId xmlns:a16="http://schemas.microsoft.com/office/drawing/2014/main" val="3369893966"/>
                    </a:ext>
                  </a:extLst>
                </a:gridCol>
                <a:gridCol w="500743">
                  <a:extLst>
                    <a:ext uri="{9D8B030D-6E8A-4147-A177-3AD203B41FA5}">
                      <a16:colId xmlns:a16="http://schemas.microsoft.com/office/drawing/2014/main" val="2259501209"/>
                    </a:ext>
                  </a:extLst>
                </a:gridCol>
                <a:gridCol w="500743">
                  <a:extLst>
                    <a:ext uri="{9D8B030D-6E8A-4147-A177-3AD203B41FA5}">
                      <a16:colId xmlns:a16="http://schemas.microsoft.com/office/drawing/2014/main" val="3493285728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Stomach(WSI)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433693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Train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Test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Valid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129006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460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83488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217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9040657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339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24110826"/>
                  </a:ext>
                </a:extLst>
              </a:tr>
            </a:tbl>
          </a:graphicData>
        </a:graphic>
      </p:graphicFrame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D493AA44-7596-4D1B-8960-2D7C922D10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123950"/>
              </p:ext>
            </p:extLst>
          </p:nvPr>
        </p:nvGraphicFramePr>
        <p:xfrm>
          <a:off x="2801426" y="4742526"/>
          <a:ext cx="2002972" cy="1047750"/>
        </p:xfrm>
        <a:graphic>
          <a:graphicData uri="http://schemas.openxmlformats.org/drawingml/2006/table">
            <a:tbl>
              <a:tblPr>
                <a:tableStyleId>{14F1F301-81CE-4E97-B990-7C26D3B88D77}</a:tableStyleId>
              </a:tblPr>
              <a:tblGrid>
                <a:gridCol w="500743">
                  <a:extLst>
                    <a:ext uri="{9D8B030D-6E8A-4147-A177-3AD203B41FA5}">
                      <a16:colId xmlns:a16="http://schemas.microsoft.com/office/drawing/2014/main" val="817219490"/>
                    </a:ext>
                  </a:extLst>
                </a:gridCol>
                <a:gridCol w="500743">
                  <a:extLst>
                    <a:ext uri="{9D8B030D-6E8A-4147-A177-3AD203B41FA5}">
                      <a16:colId xmlns:a16="http://schemas.microsoft.com/office/drawing/2014/main" val="2590771379"/>
                    </a:ext>
                  </a:extLst>
                </a:gridCol>
                <a:gridCol w="500743">
                  <a:extLst>
                    <a:ext uri="{9D8B030D-6E8A-4147-A177-3AD203B41FA5}">
                      <a16:colId xmlns:a16="http://schemas.microsoft.com/office/drawing/2014/main" val="3057836702"/>
                    </a:ext>
                  </a:extLst>
                </a:gridCol>
                <a:gridCol w="500743">
                  <a:extLst>
                    <a:ext uri="{9D8B030D-6E8A-4147-A177-3AD203B41FA5}">
                      <a16:colId xmlns:a16="http://schemas.microsoft.com/office/drawing/2014/main" val="702240113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Colon(Patch)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54208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Train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Test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Valid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0123984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79792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10837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11338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982672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79792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8878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18086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2033350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79792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8182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5335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13008459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DCC0930-0C28-4081-BF6C-BEB40D6478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560100"/>
              </p:ext>
            </p:extLst>
          </p:nvPr>
        </p:nvGraphicFramePr>
        <p:xfrm>
          <a:off x="673826" y="4742526"/>
          <a:ext cx="2002972" cy="1047750"/>
        </p:xfrm>
        <a:graphic>
          <a:graphicData uri="http://schemas.openxmlformats.org/drawingml/2006/table">
            <a:tbl>
              <a:tblPr>
                <a:tableStyleId>{14F1F301-81CE-4E97-B990-7C26D3B88D77}</a:tableStyleId>
              </a:tblPr>
              <a:tblGrid>
                <a:gridCol w="500743">
                  <a:extLst>
                    <a:ext uri="{9D8B030D-6E8A-4147-A177-3AD203B41FA5}">
                      <a16:colId xmlns:a16="http://schemas.microsoft.com/office/drawing/2014/main" val="3766130201"/>
                    </a:ext>
                  </a:extLst>
                </a:gridCol>
                <a:gridCol w="500743">
                  <a:extLst>
                    <a:ext uri="{9D8B030D-6E8A-4147-A177-3AD203B41FA5}">
                      <a16:colId xmlns:a16="http://schemas.microsoft.com/office/drawing/2014/main" val="2997897971"/>
                    </a:ext>
                  </a:extLst>
                </a:gridCol>
                <a:gridCol w="500743">
                  <a:extLst>
                    <a:ext uri="{9D8B030D-6E8A-4147-A177-3AD203B41FA5}">
                      <a16:colId xmlns:a16="http://schemas.microsoft.com/office/drawing/2014/main" val="1335555992"/>
                    </a:ext>
                  </a:extLst>
                </a:gridCol>
                <a:gridCol w="500743">
                  <a:extLst>
                    <a:ext uri="{9D8B030D-6E8A-4147-A177-3AD203B41FA5}">
                      <a16:colId xmlns:a16="http://schemas.microsoft.com/office/drawing/2014/main" val="1144169285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Stomach(Patch)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808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Train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Test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Valid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8778922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151751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6940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6940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965266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151751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6940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9528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7012845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151751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6940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6945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79486902"/>
                  </a:ext>
                </a:extLst>
              </a:tr>
            </a:tbl>
          </a:graphicData>
        </a:graphic>
      </p:graphicFrame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B44E3DB6-D0C0-4236-87F3-0AD35D74C800}"/>
              </a:ext>
            </a:extLst>
          </p:cNvPr>
          <p:cNvSpPr/>
          <p:nvPr/>
        </p:nvSpPr>
        <p:spPr>
          <a:xfrm>
            <a:off x="450669" y="3284475"/>
            <a:ext cx="4566557" cy="2786743"/>
          </a:xfrm>
          <a:prstGeom prst="roundRect">
            <a:avLst>
              <a:gd name="adj" fmla="val 41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56580C5-3681-4E34-82C9-9893E7847B14}"/>
              </a:ext>
            </a:extLst>
          </p:cNvPr>
          <p:cNvSpPr/>
          <p:nvPr/>
        </p:nvSpPr>
        <p:spPr>
          <a:xfrm>
            <a:off x="1986419" y="2958199"/>
            <a:ext cx="2671700" cy="3806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&lt;Base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데이터셋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&gt;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D2DED52-EF8B-4AB8-A188-664A9133075D}"/>
              </a:ext>
            </a:extLst>
          </p:cNvPr>
          <p:cNvSpPr/>
          <p:nvPr/>
        </p:nvSpPr>
        <p:spPr>
          <a:xfrm>
            <a:off x="6142818" y="2934979"/>
            <a:ext cx="2671700" cy="3806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latin typeface="Calibri" panose="020F0502020204030204" pitchFamily="34" charset="0"/>
                <a:cs typeface="Cordia New"/>
              </a:rPr>
              <a:t>&lt;</a:t>
            </a:r>
            <a:r>
              <a:rPr lang="ko-KR" altLang="en-US" b="1" dirty="0" err="1">
                <a:latin typeface="Calibri" panose="020F0502020204030204" pitchFamily="34" charset="0"/>
                <a:cs typeface="Cordia New"/>
              </a:rPr>
              <a:t>재진단</a:t>
            </a:r>
            <a:r>
              <a:rPr lang="ko-KR" altLang="en-US" b="1" dirty="0">
                <a:latin typeface="Calibri" panose="020F0502020204030204" pitchFamily="34" charset="0"/>
                <a:cs typeface="Cordia New"/>
              </a:rPr>
              <a:t> 데이터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&gt;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D3D1D933-5387-413B-9311-07ACBCE7EB0D}"/>
              </a:ext>
            </a:extLst>
          </p:cNvPr>
          <p:cNvSpPr/>
          <p:nvPr/>
        </p:nvSpPr>
        <p:spPr>
          <a:xfrm>
            <a:off x="5374583" y="3284474"/>
            <a:ext cx="3268586" cy="2786743"/>
          </a:xfrm>
          <a:prstGeom prst="roundRect">
            <a:avLst>
              <a:gd name="adj" fmla="val 41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6DF01DC-A5C1-4A87-8DD9-7F050C2F7702}"/>
              </a:ext>
            </a:extLst>
          </p:cNvPr>
          <p:cNvSpPr/>
          <p:nvPr/>
        </p:nvSpPr>
        <p:spPr>
          <a:xfrm>
            <a:off x="5468870" y="3369282"/>
            <a:ext cx="3174297" cy="174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latin typeface="Calibri" panose="020F0502020204030204" pitchFamily="34" charset="0"/>
                <a:cs typeface="Cordia New"/>
              </a:rPr>
              <a:t>WSI 57 </a:t>
            </a:r>
            <a:r>
              <a:rPr lang="ko-KR" altLang="en-US" sz="1200" b="1" dirty="0">
                <a:latin typeface="Calibri" panose="020F0502020204030204" pitchFamily="34" charset="0"/>
                <a:cs typeface="Cordia New"/>
              </a:rPr>
              <a:t>건 </a:t>
            </a:r>
            <a:r>
              <a:rPr lang="ko-KR" altLang="en-US" sz="1200" b="1" dirty="0" err="1">
                <a:latin typeface="Calibri" panose="020F0502020204030204" pitchFamily="34" charset="0"/>
                <a:cs typeface="Cordia New"/>
              </a:rPr>
              <a:t>재진단</a:t>
            </a:r>
            <a:endParaRPr lang="en-US" altLang="ko-KR" sz="1200" b="1" dirty="0">
              <a:latin typeface="Calibri" panose="020F0502020204030204" pitchFamily="34" charset="0"/>
              <a:cs typeface="Cordia New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1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2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2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2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2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Calibri" panose="020F0502020204030204" pitchFamily="34" charset="0"/>
                <a:cs typeface="Cordia New"/>
              </a:rPr>
              <a:t>패치 </a:t>
            </a:r>
            <a:r>
              <a:rPr lang="en-US" altLang="ko-KR" sz="1200" b="1" dirty="0">
                <a:latin typeface="Calibri" panose="020F0502020204030204" pitchFamily="34" charset="0"/>
                <a:cs typeface="Cordia New"/>
              </a:rPr>
              <a:t>3079</a:t>
            </a:r>
            <a:r>
              <a:rPr lang="ko-KR" altLang="en-US" sz="1200" b="1" dirty="0">
                <a:latin typeface="Calibri" panose="020F0502020204030204" pitchFamily="34" charset="0"/>
                <a:cs typeface="Cordia New"/>
              </a:rPr>
              <a:t>건 </a:t>
            </a:r>
            <a:r>
              <a:rPr lang="ko-KR" altLang="en-US" sz="1200" b="1" dirty="0" err="1">
                <a:latin typeface="Calibri" panose="020F0502020204030204" pitchFamily="34" charset="0"/>
                <a:cs typeface="Cordia New"/>
              </a:rPr>
              <a:t>재진단</a:t>
            </a:r>
            <a:endParaRPr lang="en-US" altLang="ko-KR" sz="1200" b="1" dirty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7297C39B-F845-4782-80D1-2D5BE83E4772}"/>
              </a:ext>
            </a:extLst>
          </p:cNvPr>
          <p:cNvSpPr/>
          <p:nvPr/>
        </p:nvSpPr>
        <p:spPr>
          <a:xfrm>
            <a:off x="5455394" y="5483093"/>
            <a:ext cx="3106964" cy="468939"/>
          </a:xfrm>
          <a:prstGeom prst="roundRect">
            <a:avLst>
              <a:gd name="adj" fmla="val 11203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Base </a:t>
            </a:r>
            <a:r>
              <a:rPr lang="ko-KR" altLang="en-US" sz="1200" dirty="0">
                <a:solidFill>
                  <a:schemeClr val="tx1"/>
                </a:solidFill>
              </a:rPr>
              <a:t>데이터셋에 비해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패치 데이터가 상당히 부족함</a:t>
            </a:r>
            <a:r>
              <a:rPr lang="en-US" altLang="ko-KR" sz="1200" dirty="0">
                <a:solidFill>
                  <a:schemeClr val="tx1"/>
                </a:solidFill>
              </a:rPr>
              <a:t>. 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A82A43DB-6C02-4F27-B33A-CCFFDE050A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2165287"/>
              </p:ext>
            </p:extLst>
          </p:nvPr>
        </p:nvGraphicFramePr>
        <p:xfrm>
          <a:off x="5612418" y="3760886"/>
          <a:ext cx="2490905" cy="94179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98181">
                  <a:extLst>
                    <a:ext uri="{9D8B030D-6E8A-4147-A177-3AD203B41FA5}">
                      <a16:colId xmlns:a16="http://schemas.microsoft.com/office/drawing/2014/main" val="2171047029"/>
                    </a:ext>
                  </a:extLst>
                </a:gridCol>
                <a:gridCol w="498181">
                  <a:extLst>
                    <a:ext uri="{9D8B030D-6E8A-4147-A177-3AD203B41FA5}">
                      <a16:colId xmlns:a16="http://schemas.microsoft.com/office/drawing/2014/main" val="3643257597"/>
                    </a:ext>
                  </a:extLst>
                </a:gridCol>
                <a:gridCol w="498181">
                  <a:extLst>
                    <a:ext uri="{9D8B030D-6E8A-4147-A177-3AD203B41FA5}">
                      <a16:colId xmlns:a16="http://schemas.microsoft.com/office/drawing/2014/main" val="330280122"/>
                    </a:ext>
                  </a:extLst>
                </a:gridCol>
                <a:gridCol w="498181">
                  <a:extLst>
                    <a:ext uri="{9D8B030D-6E8A-4147-A177-3AD203B41FA5}">
                      <a16:colId xmlns:a16="http://schemas.microsoft.com/office/drawing/2014/main" val="1559226868"/>
                    </a:ext>
                  </a:extLst>
                </a:gridCol>
                <a:gridCol w="498181">
                  <a:extLst>
                    <a:ext uri="{9D8B030D-6E8A-4147-A177-3AD203B41FA5}">
                      <a16:colId xmlns:a16="http://schemas.microsoft.com/office/drawing/2014/main" val="3553835545"/>
                    </a:ext>
                  </a:extLst>
                </a:gridCol>
              </a:tblGrid>
              <a:tr h="235449">
                <a:tc>
                  <a:txBody>
                    <a:bodyPr/>
                    <a:lstStyle/>
                    <a:p>
                      <a:pPr algn="ctr" fontAlgn="ctr"/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252" marR="4252" marT="4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700" b="1" u="none" strike="noStrike" dirty="0">
                          <a:effectLst/>
                        </a:rPr>
                        <a:t>Oracle </a:t>
                      </a:r>
                      <a:r>
                        <a:rPr lang="ko-KR" altLang="en-US" sz="700" b="1" u="none" strike="noStrike" dirty="0" err="1">
                          <a:effectLst/>
                        </a:rPr>
                        <a:t>재학습</a:t>
                      </a:r>
                      <a:r>
                        <a:rPr lang="ko-KR" altLang="en-US" sz="700" b="1" u="none" strike="noStrike" dirty="0">
                          <a:effectLst/>
                        </a:rPr>
                        <a:t> 진단 </a:t>
                      </a:r>
                      <a:r>
                        <a:rPr lang="en-US" altLang="ko-KR" sz="700" b="1" u="none" strike="noStrike" dirty="0">
                          <a:effectLst/>
                        </a:rPr>
                        <a:t>(Correct / False)</a:t>
                      </a:r>
                      <a:endParaRPr lang="ko-KR" alt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8235" marR="88235" marT="44118" marB="4411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5958429"/>
                  </a:ext>
                </a:extLst>
              </a:tr>
              <a:tr h="235449">
                <a:tc>
                  <a:txBody>
                    <a:bodyPr/>
                    <a:lstStyle/>
                    <a:p>
                      <a:pPr algn="ctr" fontAlgn="ctr"/>
                      <a:endParaRPr lang="ko-KR" alt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252" marR="4252" marT="4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u="none" strike="noStrike" dirty="0">
                          <a:effectLst/>
                        </a:rPr>
                        <a:t>N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252" marR="4252" marT="4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u="none" strike="noStrike">
                          <a:effectLst/>
                        </a:rPr>
                        <a:t>M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252" marR="4252" marT="4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u="none" strike="noStrike" dirty="0">
                          <a:effectLst/>
                        </a:rPr>
                        <a:t>D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252" marR="4252" marT="4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u="none" strike="noStrike" dirty="0">
                          <a:effectLst/>
                        </a:rPr>
                        <a:t>Total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252" marR="4252" marT="4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9316668"/>
                  </a:ext>
                </a:extLst>
              </a:tr>
              <a:tr h="2354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u="none" strike="noStrike" dirty="0">
                          <a:effectLst/>
                        </a:rPr>
                        <a:t>Stomach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252" marR="4252" marT="4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25</a:t>
                      </a:r>
                    </a:p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(1/24)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252" marR="4252" marT="4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13</a:t>
                      </a:r>
                    </a:p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(11/2)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252" marR="4252" marT="4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15</a:t>
                      </a:r>
                    </a:p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(13/2)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252" marR="4252" marT="4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b="1" u="none" strike="noStrike" dirty="0">
                          <a:effectLst/>
                        </a:rPr>
                        <a:t>53</a:t>
                      </a:r>
                    </a:p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(27/28)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252" marR="4252" marT="4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4704649"/>
                  </a:ext>
                </a:extLst>
              </a:tr>
              <a:tr h="2354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u="none" strike="noStrike" dirty="0">
                          <a:effectLst/>
                        </a:rPr>
                        <a:t>Colon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252" marR="4252" marT="4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2</a:t>
                      </a:r>
                    </a:p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(0/2)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252" marR="4252" marT="4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1</a:t>
                      </a:r>
                    </a:p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(1/0)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252" marR="4252" marT="4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1</a:t>
                      </a:r>
                    </a:p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(0/1)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252" marR="4252" marT="4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4</a:t>
                      </a:r>
                    </a:p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(1/3)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252" marR="4252" marT="425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9168691"/>
                  </a:ext>
                </a:extLst>
              </a:tr>
            </a:tbl>
          </a:graphicData>
        </a:graphic>
      </p:graphicFrame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A95D1F38-4209-4321-BC04-2ABBF172BC09}"/>
              </a:ext>
            </a:extLst>
          </p:cNvPr>
          <p:cNvSpPr/>
          <p:nvPr/>
        </p:nvSpPr>
        <p:spPr>
          <a:xfrm>
            <a:off x="306211" y="6141778"/>
            <a:ext cx="8531591" cy="557868"/>
          </a:xfrm>
          <a:prstGeom prst="roundRect">
            <a:avLst>
              <a:gd name="adj" fmla="val 11203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부족한 </a:t>
            </a:r>
            <a:r>
              <a:rPr lang="ko-KR" altLang="en-US" sz="1600" dirty="0" err="1">
                <a:solidFill>
                  <a:schemeClr val="tx1"/>
                </a:solidFill>
              </a:rPr>
              <a:t>재진단</a:t>
            </a:r>
            <a:r>
              <a:rPr lang="ko-KR" altLang="en-US" sz="1600" dirty="0">
                <a:solidFill>
                  <a:schemeClr val="tx1"/>
                </a:solidFill>
              </a:rPr>
              <a:t> 데이터로는 </a:t>
            </a:r>
            <a:r>
              <a:rPr lang="en-US" altLang="ko-KR" sz="1600" dirty="0">
                <a:solidFill>
                  <a:schemeClr val="tx1"/>
                </a:solidFill>
              </a:rPr>
              <a:t>Active learning </a:t>
            </a:r>
            <a:r>
              <a:rPr lang="ko-KR" altLang="en-US" sz="1600" dirty="0">
                <a:solidFill>
                  <a:schemeClr val="tx1"/>
                </a:solidFill>
              </a:rPr>
              <a:t>점검 간 큰 의미가 없을 것으로 판단됨</a:t>
            </a:r>
            <a:endParaRPr lang="en-US" altLang="ko-KR" sz="1600" dirty="0">
              <a:solidFill>
                <a:schemeClr val="tx1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7C35E15-D1CD-46FE-A8E3-54CCE932689F}"/>
              </a:ext>
            </a:extLst>
          </p:cNvPr>
          <p:cNvSpPr/>
          <p:nvPr/>
        </p:nvSpPr>
        <p:spPr>
          <a:xfrm>
            <a:off x="246206" y="142377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84609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81A9DB-2428-4592-9CB9-4FDE296FC276}"/>
              </a:ext>
            </a:extLst>
          </p:cNvPr>
          <p:cNvSpPr/>
          <p:nvPr/>
        </p:nvSpPr>
        <p:spPr>
          <a:xfrm>
            <a:off x="274320" y="582270"/>
            <a:ext cx="8485091" cy="743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latin typeface="+mn-ea"/>
                <a:cs typeface="Cordia New"/>
              </a:rPr>
              <a:t>AL framework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+mn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CC480CB-14D6-4093-9744-C28F75DC2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4598"/>
            <a:ext cx="9144000" cy="4688803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97FEDABC-0985-4FCB-A656-DE07DA87CFEF}"/>
              </a:ext>
            </a:extLst>
          </p:cNvPr>
          <p:cNvGrpSpPr/>
          <p:nvPr/>
        </p:nvGrpSpPr>
        <p:grpSpPr>
          <a:xfrm>
            <a:off x="5676676" y="3626884"/>
            <a:ext cx="3684071" cy="277448"/>
            <a:chOff x="5676676" y="3626884"/>
            <a:chExt cx="3684071" cy="277448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87992035-E161-40E0-AF93-875C67A885BB}"/>
                </a:ext>
              </a:extLst>
            </p:cNvPr>
            <p:cNvSpPr/>
            <p:nvPr/>
          </p:nvSpPr>
          <p:spPr>
            <a:xfrm>
              <a:off x="5676676" y="3626884"/>
              <a:ext cx="2671700" cy="2774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900" dirty="0">
                  <a:latin typeface="Calibri" panose="020F0502020204030204" pitchFamily="34" charset="0"/>
                  <a:cs typeface="Cordia New"/>
                </a:rPr>
                <a:t>데이터 추가</a:t>
              </a:r>
              <a:endParaRPr lang="en-US" altLang="ko-KR" sz="900" dirty="0">
                <a:latin typeface="Calibri" panose="020F0502020204030204" pitchFamily="34" charset="0"/>
                <a:cs typeface="Cordia New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B2853BB-81DE-4FE6-8266-371A0172CB42}"/>
                </a:ext>
              </a:extLst>
            </p:cNvPr>
            <p:cNvSpPr/>
            <p:nvPr/>
          </p:nvSpPr>
          <p:spPr>
            <a:xfrm>
              <a:off x="6689047" y="3626884"/>
              <a:ext cx="2671700" cy="2774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900" dirty="0">
                  <a:latin typeface="Calibri" panose="020F0502020204030204" pitchFamily="34" charset="0"/>
                  <a:cs typeface="Cordia New"/>
                </a:rPr>
                <a:t>&lt;</a:t>
              </a:r>
              <a:r>
                <a:rPr lang="ko-KR" altLang="en-US" sz="900" dirty="0">
                  <a:latin typeface="Calibri" panose="020F0502020204030204" pitchFamily="34" charset="0"/>
                  <a:cs typeface="Cordia New"/>
                </a:rPr>
                <a:t>모델 학습간 활용</a:t>
              </a:r>
              <a:r>
                <a:rPr lang="en-US" altLang="ko-KR" sz="900" dirty="0">
                  <a:latin typeface="Calibri" panose="020F0502020204030204" pitchFamily="34" charset="0"/>
                  <a:cs typeface="Cordia New"/>
                </a:rPr>
                <a:t>&gt;</a:t>
              </a:r>
            </a:p>
          </p:txBody>
        </p:sp>
      </p:grp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67BC3C81-CD83-429F-8A77-C66434397C43}"/>
              </a:ext>
            </a:extLst>
          </p:cNvPr>
          <p:cNvSpPr/>
          <p:nvPr/>
        </p:nvSpPr>
        <p:spPr>
          <a:xfrm>
            <a:off x="6400801" y="3877117"/>
            <a:ext cx="1692728" cy="669471"/>
          </a:xfrm>
          <a:prstGeom prst="roundRect">
            <a:avLst>
              <a:gd name="adj" fmla="val 7826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오른쪽 대괄호 1">
            <a:extLst>
              <a:ext uri="{FF2B5EF4-FFF2-40B4-BE49-F238E27FC236}">
                <a16:creationId xmlns:a16="http://schemas.microsoft.com/office/drawing/2014/main" id="{FAB7F66F-6746-4E24-A4CE-82EC25DB301C}"/>
              </a:ext>
            </a:extLst>
          </p:cNvPr>
          <p:cNvSpPr/>
          <p:nvPr/>
        </p:nvSpPr>
        <p:spPr>
          <a:xfrm>
            <a:off x="5669977" y="1214846"/>
            <a:ext cx="86389" cy="1079863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BE0AACA-BD4C-49A8-906F-4090E19830CE}"/>
              </a:ext>
            </a:extLst>
          </p:cNvPr>
          <p:cNvSpPr/>
          <p:nvPr/>
        </p:nvSpPr>
        <p:spPr>
          <a:xfrm>
            <a:off x="5997464" y="1322639"/>
            <a:ext cx="2678938" cy="7035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latin typeface="Calibri" panose="020F0502020204030204" pitchFamily="34" charset="0"/>
                <a:cs typeface="Cordia New"/>
              </a:rPr>
              <a:t>1. </a:t>
            </a:r>
            <a:r>
              <a:rPr lang="ko-KR" altLang="en-US" b="1" dirty="0" err="1">
                <a:latin typeface="Calibri" panose="020F0502020204030204" pitchFamily="34" charset="0"/>
                <a:cs typeface="Cordia New"/>
              </a:rPr>
              <a:t>재진단</a:t>
            </a:r>
            <a:r>
              <a:rPr lang="ko-KR" altLang="en-US" b="1" dirty="0">
                <a:latin typeface="Calibri" panose="020F0502020204030204" pitchFamily="34" charset="0"/>
                <a:cs typeface="Cordia New"/>
              </a:rPr>
              <a:t> 데이터 추가 확보 필요</a:t>
            </a:r>
            <a:endParaRPr lang="en-US" altLang="ko-KR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latin typeface="Calibri" panose="020F0502020204030204" pitchFamily="34" charset="0"/>
                <a:cs typeface="Cordia New"/>
              </a:rPr>
              <a:t>* Stomach </a:t>
            </a:r>
            <a:r>
              <a:rPr lang="ko-KR" altLang="en-US" b="1" dirty="0">
                <a:latin typeface="Calibri" panose="020F0502020204030204" pitchFamily="34" charset="0"/>
                <a:cs typeface="Cordia New"/>
              </a:rPr>
              <a:t>데이터 우선</a:t>
            </a:r>
            <a:endParaRPr lang="en-US" altLang="ko-KR" b="1" dirty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BB4AD86-6D03-4865-9945-B9204E1A200D}"/>
              </a:ext>
            </a:extLst>
          </p:cNvPr>
          <p:cNvSpPr/>
          <p:nvPr/>
        </p:nvSpPr>
        <p:spPr>
          <a:xfrm>
            <a:off x="2803926" y="3831491"/>
            <a:ext cx="3297396" cy="3803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latin typeface="Calibri" panose="020F0502020204030204" pitchFamily="34" charset="0"/>
                <a:cs typeface="Cordia New"/>
              </a:rPr>
              <a:t>2. </a:t>
            </a:r>
            <a:r>
              <a:rPr lang="ko-KR" altLang="en-US" b="1" dirty="0">
                <a:latin typeface="Calibri" panose="020F0502020204030204" pitchFamily="34" charset="0"/>
                <a:cs typeface="Cordia New"/>
              </a:rPr>
              <a:t>모델 선정 방식 구체화 필요</a:t>
            </a:r>
            <a:endParaRPr lang="en-US" altLang="ko-KR" b="1" dirty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15E062D-DCC4-46D4-9F1F-0231DBB03014}"/>
              </a:ext>
            </a:extLst>
          </p:cNvPr>
          <p:cNvSpPr/>
          <p:nvPr/>
        </p:nvSpPr>
        <p:spPr>
          <a:xfrm>
            <a:off x="5312229" y="3579223"/>
            <a:ext cx="3657600" cy="206393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0A88B44-21C8-4487-8F41-75F565CF5B6D}"/>
              </a:ext>
            </a:extLst>
          </p:cNvPr>
          <p:cNvSpPr/>
          <p:nvPr/>
        </p:nvSpPr>
        <p:spPr>
          <a:xfrm>
            <a:off x="246206" y="146440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1597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FCED361-FC17-4EF8-80A1-641D5FD1CC85}"/>
              </a:ext>
            </a:extLst>
          </p:cNvPr>
          <p:cNvSpPr/>
          <p:nvPr/>
        </p:nvSpPr>
        <p:spPr>
          <a:xfrm>
            <a:off x="274320" y="582270"/>
            <a:ext cx="8485091" cy="7833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+mn-ea"/>
                <a:cs typeface="Cordia New"/>
              </a:rPr>
              <a:t>현재 데이터셋 </a:t>
            </a:r>
            <a:endParaRPr lang="en-US" altLang="ko-KR" sz="1600" b="1" dirty="0">
              <a:latin typeface="+mn-ea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600" b="1" dirty="0">
              <a:latin typeface="+mn-ea"/>
              <a:cs typeface="Cordia New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33F8BAE4-F1FB-422C-BB2B-37DE095C86BD}"/>
              </a:ext>
            </a:extLst>
          </p:cNvPr>
          <p:cNvSpPr/>
          <p:nvPr/>
        </p:nvSpPr>
        <p:spPr>
          <a:xfrm>
            <a:off x="531223" y="1101972"/>
            <a:ext cx="963562" cy="98372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Base </a:t>
            </a:r>
            <a:r>
              <a:rPr lang="ko-KR" altLang="en-US" sz="1200" dirty="0">
                <a:solidFill>
                  <a:schemeClr val="tx1"/>
                </a:solidFill>
              </a:rPr>
              <a:t>학습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데이터셋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901F9B7B-BD6E-426A-9C07-EC13F6CF36BF}"/>
              </a:ext>
            </a:extLst>
          </p:cNvPr>
          <p:cNvSpPr/>
          <p:nvPr/>
        </p:nvSpPr>
        <p:spPr>
          <a:xfrm>
            <a:off x="531223" y="5324273"/>
            <a:ext cx="963562" cy="98372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</a:rPr>
              <a:t>재진단</a:t>
            </a:r>
            <a:r>
              <a:rPr lang="ko-KR" altLang="en-US" sz="1200" dirty="0">
                <a:solidFill>
                  <a:schemeClr val="tx1"/>
                </a:solidFill>
              </a:rPr>
              <a:t> 학습 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데이터셋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794EA0CC-37B6-49A0-ACE3-C7D6EA865500}"/>
              </a:ext>
            </a:extLst>
          </p:cNvPr>
          <p:cNvSpPr/>
          <p:nvPr/>
        </p:nvSpPr>
        <p:spPr>
          <a:xfrm>
            <a:off x="4372230" y="1101972"/>
            <a:ext cx="963562" cy="98372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WSI </a:t>
            </a: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테스트셋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94A0B5B-295F-4576-BFC7-A790E68B75CC}"/>
              </a:ext>
            </a:extLst>
          </p:cNvPr>
          <p:cNvSpPr/>
          <p:nvPr/>
        </p:nvSpPr>
        <p:spPr>
          <a:xfrm>
            <a:off x="4372230" y="5310122"/>
            <a:ext cx="963562" cy="98372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Patch </a:t>
            </a:r>
          </a:p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테스트셋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8BE899C-17D6-484E-9B8A-A55319E6B034}"/>
              </a:ext>
            </a:extLst>
          </p:cNvPr>
          <p:cNvSpPr/>
          <p:nvPr/>
        </p:nvSpPr>
        <p:spPr>
          <a:xfrm>
            <a:off x="1615440" y="1101972"/>
            <a:ext cx="2420983" cy="9837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2018~ 19</a:t>
            </a:r>
            <a:r>
              <a:rPr lang="ko-KR" altLang="en-US" dirty="0">
                <a:solidFill>
                  <a:schemeClr val="tx1"/>
                </a:solidFill>
              </a:rPr>
              <a:t>년 데이터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E52ACE7A-D1DB-4CCD-93E2-A3C85692EFFF}"/>
              </a:ext>
            </a:extLst>
          </p:cNvPr>
          <p:cNvSpPr/>
          <p:nvPr/>
        </p:nvSpPr>
        <p:spPr>
          <a:xfrm>
            <a:off x="1615440" y="5324273"/>
            <a:ext cx="2420983" cy="9837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2022~23</a:t>
            </a:r>
            <a:r>
              <a:rPr lang="ko-KR" altLang="en-US" dirty="0">
                <a:solidFill>
                  <a:schemeClr val="tx1"/>
                </a:solidFill>
              </a:rPr>
              <a:t>년 데이터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* 추가 요청 예정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F68DCAC8-F5AE-4804-9D12-CD814621EC98}"/>
              </a:ext>
            </a:extLst>
          </p:cNvPr>
          <p:cNvSpPr/>
          <p:nvPr/>
        </p:nvSpPr>
        <p:spPr>
          <a:xfrm>
            <a:off x="5525589" y="5310122"/>
            <a:ext cx="3000102" cy="9837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현재 없음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* </a:t>
            </a:r>
            <a:r>
              <a:rPr lang="ko-KR" altLang="en-US" sz="1200" dirty="0" err="1">
                <a:solidFill>
                  <a:schemeClr val="tx1"/>
                </a:solidFill>
              </a:rPr>
              <a:t>재진단</a:t>
            </a:r>
            <a:r>
              <a:rPr lang="ko-KR" altLang="en-US" sz="1200" dirty="0">
                <a:solidFill>
                  <a:schemeClr val="tx1"/>
                </a:solidFill>
              </a:rPr>
              <a:t> 학습 데이터에서 일부 추출 가능</a:t>
            </a:r>
            <a:endParaRPr lang="en-US" altLang="ko-KR" sz="1200" dirty="0">
              <a:solidFill>
                <a:schemeClr val="tx1"/>
              </a:solidFill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C0F2F5CB-80C2-45F2-9052-60BEA5B9F319}"/>
              </a:ext>
            </a:extLst>
          </p:cNvPr>
          <p:cNvSpPr/>
          <p:nvPr/>
        </p:nvSpPr>
        <p:spPr>
          <a:xfrm>
            <a:off x="5525589" y="1101972"/>
            <a:ext cx="3000102" cy="9837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arenR"/>
            </a:pPr>
            <a:r>
              <a:rPr lang="en-US" altLang="ko-KR" dirty="0">
                <a:solidFill>
                  <a:schemeClr val="tx1"/>
                </a:solidFill>
              </a:rPr>
              <a:t>Balance </a:t>
            </a:r>
            <a:r>
              <a:rPr lang="ko-KR" altLang="en-US" dirty="0">
                <a:solidFill>
                  <a:schemeClr val="tx1"/>
                </a:solidFill>
              </a:rPr>
              <a:t>데이터셋</a:t>
            </a:r>
            <a:endParaRPr lang="en-US" altLang="ko-KR" dirty="0">
              <a:solidFill>
                <a:schemeClr val="tx1"/>
              </a:solidFill>
            </a:endParaRPr>
          </a:p>
          <a:p>
            <a:pPr marL="342900" indent="-342900">
              <a:buAutoNum type="arabicParenR"/>
            </a:pPr>
            <a:r>
              <a:rPr lang="en-US" altLang="ko-KR" dirty="0">
                <a:solidFill>
                  <a:schemeClr val="tx1"/>
                </a:solidFill>
              </a:rPr>
              <a:t>Imbalance </a:t>
            </a:r>
            <a:r>
              <a:rPr lang="ko-KR" altLang="en-US" dirty="0">
                <a:solidFill>
                  <a:schemeClr val="tx1"/>
                </a:solidFill>
              </a:rPr>
              <a:t>데이터셋</a:t>
            </a:r>
          </a:p>
        </p:txBody>
      </p:sp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1128A6B7-90B2-4205-85F1-A0E814CBC0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7267209"/>
              </p:ext>
            </p:extLst>
          </p:nvPr>
        </p:nvGraphicFramePr>
        <p:xfrm>
          <a:off x="5156902" y="3859362"/>
          <a:ext cx="3190265" cy="104679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38053">
                  <a:extLst>
                    <a:ext uri="{9D8B030D-6E8A-4147-A177-3AD203B41FA5}">
                      <a16:colId xmlns:a16="http://schemas.microsoft.com/office/drawing/2014/main" val="1394982447"/>
                    </a:ext>
                  </a:extLst>
                </a:gridCol>
                <a:gridCol w="638053">
                  <a:extLst>
                    <a:ext uri="{9D8B030D-6E8A-4147-A177-3AD203B41FA5}">
                      <a16:colId xmlns:a16="http://schemas.microsoft.com/office/drawing/2014/main" val="1935374165"/>
                    </a:ext>
                  </a:extLst>
                </a:gridCol>
                <a:gridCol w="638053">
                  <a:extLst>
                    <a:ext uri="{9D8B030D-6E8A-4147-A177-3AD203B41FA5}">
                      <a16:colId xmlns:a16="http://schemas.microsoft.com/office/drawing/2014/main" val="2497596841"/>
                    </a:ext>
                  </a:extLst>
                </a:gridCol>
                <a:gridCol w="638053">
                  <a:extLst>
                    <a:ext uri="{9D8B030D-6E8A-4147-A177-3AD203B41FA5}">
                      <a16:colId xmlns:a16="http://schemas.microsoft.com/office/drawing/2014/main" val="1921793857"/>
                    </a:ext>
                  </a:extLst>
                </a:gridCol>
                <a:gridCol w="638053">
                  <a:extLst>
                    <a:ext uri="{9D8B030D-6E8A-4147-A177-3AD203B41FA5}">
                      <a16:colId xmlns:a16="http://schemas.microsoft.com/office/drawing/2014/main" val="3598211282"/>
                    </a:ext>
                  </a:extLst>
                </a:gridCol>
              </a:tblGrid>
              <a:tr h="254176"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>
                          <a:effectLst/>
                        </a:rPr>
                        <a:t>Imbalance Dataset </a:t>
                      </a:r>
                      <a:r>
                        <a:rPr lang="en-US" altLang="ko-KR" sz="1200" b="1" u="none" strike="noStrike" dirty="0">
                          <a:effectLst/>
                        </a:rPr>
                        <a:t>(WSI)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7295" marR="87295" marT="43648" marB="436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3798414"/>
                  </a:ext>
                </a:extLst>
              </a:tr>
              <a:tr h="258874"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>
                          <a:effectLst/>
                        </a:rPr>
                        <a:t>Total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1359324"/>
                  </a:ext>
                </a:extLst>
              </a:tr>
              <a:tr h="2588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Stomach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1092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8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8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u="none" strike="noStrike" dirty="0">
                          <a:effectLst/>
                        </a:rPr>
                        <a:t>1108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8345660"/>
                  </a:ext>
                </a:extLst>
              </a:tr>
              <a:tr h="2588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Colon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725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522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8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u="none" strike="noStrike" dirty="0">
                          <a:effectLst/>
                        </a:rPr>
                        <a:t>1255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7508710"/>
                  </a:ext>
                </a:extLst>
              </a:tr>
            </a:tbl>
          </a:graphicData>
        </a:graphic>
      </p:graphicFrame>
      <p:graphicFrame>
        <p:nvGraphicFramePr>
          <p:cNvPr id="49" name="표 48">
            <a:extLst>
              <a:ext uri="{FF2B5EF4-FFF2-40B4-BE49-F238E27FC236}">
                <a16:creationId xmlns:a16="http://schemas.microsoft.com/office/drawing/2014/main" id="{875D8764-9F72-43CD-83B7-75210768F9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5818160"/>
              </p:ext>
            </p:extLst>
          </p:nvPr>
        </p:nvGraphicFramePr>
        <p:xfrm>
          <a:off x="5156902" y="2589032"/>
          <a:ext cx="3150040" cy="103549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30008">
                  <a:extLst>
                    <a:ext uri="{9D8B030D-6E8A-4147-A177-3AD203B41FA5}">
                      <a16:colId xmlns:a16="http://schemas.microsoft.com/office/drawing/2014/main" val="1928375752"/>
                    </a:ext>
                  </a:extLst>
                </a:gridCol>
                <a:gridCol w="630008">
                  <a:extLst>
                    <a:ext uri="{9D8B030D-6E8A-4147-A177-3AD203B41FA5}">
                      <a16:colId xmlns:a16="http://schemas.microsoft.com/office/drawing/2014/main" val="3710011409"/>
                    </a:ext>
                  </a:extLst>
                </a:gridCol>
                <a:gridCol w="630008">
                  <a:extLst>
                    <a:ext uri="{9D8B030D-6E8A-4147-A177-3AD203B41FA5}">
                      <a16:colId xmlns:a16="http://schemas.microsoft.com/office/drawing/2014/main" val="2182515982"/>
                    </a:ext>
                  </a:extLst>
                </a:gridCol>
                <a:gridCol w="630008">
                  <a:extLst>
                    <a:ext uri="{9D8B030D-6E8A-4147-A177-3AD203B41FA5}">
                      <a16:colId xmlns:a16="http://schemas.microsoft.com/office/drawing/2014/main" val="3805978390"/>
                    </a:ext>
                  </a:extLst>
                </a:gridCol>
                <a:gridCol w="630008">
                  <a:extLst>
                    <a:ext uri="{9D8B030D-6E8A-4147-A177-3AD203B41FA5}">
                      <a16:colId xmlns:a16="http://schemas.microsoft.com/office/drawing/2014/main" val="2281428457"/>
                    </a:ext>
                  </a:extLst>
                </a:gridCol>
              </a:tblGrid>
              <a:tr h="261249"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>
                          <a:effectLst/>
                        </a:rPr>
                        <a:t>Balance Dataset </a:t>
                      </a:r>
                      <a:r>
                        <a:rPr lang="en-US" altLang="ko-KR" sz="1200" b="1" u="none" strike="noStrike" dirty="0">
                          <a:effectLst/>
                        </a:rPr>
                        <a:t>(WSI)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0196372"/>
                  </a:ext>
                </a:extLst>
              </a:tr>
              <a:tr h="261249"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>
                          <a:effectLst/>
                        </a:rPr>
                        <a:t>Total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8564302"/>
                  </a:ext>
                </a:extLst>
              </a:tr>
              <a:tr h="2612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Stomach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100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100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100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u="none" strike="noStrike" dirty="0">
                          <a:effectLst/>
                        </a:rPr>
                        <a:t>300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0929009"/>
                  </a:ext>
                </a:extLst>
              </a:tr>
              <a:tr h="2517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Colon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100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100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100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1" u="none" strike="noStrike" dirty="0">
                          <a:effectLst/>
                        </a:rPr>
                        <a:t>300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93" marR="9093" marT="909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9182801"/>
                  </a:ext>
                </a:extLst>
              </a:tr>
            </a:tbl>
          </a:graphicData>
        </a:graphic>
      </p:graphicFrame>
      <p:graphicFrame>
        <p:nvGraphicFramePr>
          <p:cNvPr id="51" name="표 50">
            <a:extLst>
              <a:ext uri="{FF2B5EF4-FFF2-40B4-BE49-F238E27FC236}">
                <a16:creationId xmlns:a16="http://schemas.microsoft.com/office/drawing/2014/main" id="{86EE3188-2B8A-4271-9872-ED0D278ED4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7238289"/>
              </p:ext>
            </p:extLst>
          </p:nvPr>
        </p:nvGraphicFramePr>
        <p:xfrm>
          <a:off x="2458791" y="2601877"/>
          <a:ext cx="1631504" cy="1101516"/>
        </p:xfrm>
        <a:graphic>
          <a:graphicData uri="http://schemas.openxmlformats.org/drawingml/2006/table">
            <a:tbl>
              <a:tblPr>
                <a:tableStyleId>{14F1F301-81CE-4E97-B990-7C26D3B88D77}</a:tableStyleId>
              </a:tblPr>
              <a:tblGrid>
                <a:gridCol w="407876">
                  <a:extLst>
                    <a:ext uri="{9D8B030D-6E8A-4147-A177-3AD203B41FA5}">
                      <a16:colId xmlns:a16="http://schemas.microsoft.com/office/drawing/2014/main" val="4176477666"/>
                    </a:ext>
                  </a:extLst>
                </a:gridCol>
                <a:gridCol w="407876">
                  <a:extLst>
                    <a:ext uri="{9D8B030D-6E8A-4147-A177-3AD203B41FA5}">
                      <a16:colId xmlns:a16="http://schemas.microsoft.com/office/drawing/2014/main" val="4055129041"/>
                    </a:ext>
                  </a:extLst>
                </a:gridCol>
                <a:gridCol w="407876">
                  <a:extLst>
                    <a:ext uri="{9D8B030D-6E8A-4147-A177-3AD203B41FA5}">
                      <a16:colId xmlns:a16="http://schemas.microsoft.com/office/drawing/2014/main" val="1591743243"/>
                    </a:ext>
                  </a:extLst>
                </a:gridCol>
                <a:gridCol w="407876">
                  <a:extLst>
                    <a:ext uri="{9D8B030D-6E8A-4147-A177-3AD203B41FA5}">
                      <a16:colId xmlns:a16="http://schemas.microsoft.com/office/drawing/2014/main" val="3298017290"/>
                    </a:ext>
                  </a:extLst>
                </a:gridCol>
              </a:tblGrid>
              <a:tr h="210505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Colon(WSI)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857" marR="91857" marT="45928" marB="45928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5080257"/>
                  </a:ext>
                </a:extLst>
              </a:tr>
              <a:tr h="210505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Train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Test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Valid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extLst>
                  <a:ext uri="{0D108BD9-81ED-4DB2-BD59-A6C34878D82A}">
                    <a16:rowId xmlns:a16="http://schemas.microsoft.com/office/drawing/2014/main" val="781853233"/>
                  </a:ext>
                </a:extLst>
              </a:tr>
              <a:tr h="2105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extLst>
                  <a:ext uri="{0D108BD9-81ED-4DB2-BD59-A6C34878D82A}">
                    <a16:rowId xmlns:a16="http://schemas.microsoft.com/office/drawing/2014/main" val="878009693"/>
                  </a:ext>
                </a:extLst>
              </a:tr>
              <a:tr h="2105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209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extLst>
                  <a:ext uri="{0D108BD9-81ED-4DB2-BD59-A6C34878D82A}">
                    <a16:rowId xmlns:a16="http://schemas.microsoft.com/office/drawing/2014/main" val="3858146089"/>
                  </a:ext>
                </a:extLst>
              </a:tr>
              <a:tr h="2105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432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extLst>
                  <a:ext uri="{0D108BD9-81ED-4DB2-BD59-A6C34878D82A}">
                    <a16:rowId xmlns:a16="http://schemas.microsoft.com/office/drawing/2014/main" val="1001711582"/>
                  </a:ext>
                </a:extLst>
              </a:tr>
            </a:tbl>
          </a:graphicData>
        </a:graphic>
      </p:graphicFrame>
      <p:graphicFrame>
        <p:nvGraphicFramePr>
          <p:cNvPr id="52" name="표 51">
            <a:extLst>
              <a:ext uri="{FF2B5EF4-FFF2-40B4-BE49-F238E27FC236}">
                <a16:creationId xmlns:a16="http://schemas.microsoft.com/office/drawing/2014/main" id="{6CAF5C60-56F3-4977-97AD-59795C96EB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798905"/>
              </p:ext>
            </p:extLst>
          </p:nvPr>
        </p:nvGraphicFramePr>
        <p:xfrm>
          <a:off x="679033" y="2603238"/>
          <a:ext cx="1631504" cy="1101516"/>
        </p:xfrm>
        <a:graphic>
          <a:graphicData uri="http://schemas.openxmlformats.org/drawingml/2006/table">
            <a:tbl>
              <a:tblPr>
                <a:tableStyleId>{14F1F301-81CE-4E97-B990-7C26D3B88D77}</a:tableStyleId>
              </a:tblPr>
              <a:tblGrid>
                <a:gridCol w="407876">
                  <a:extLst>
                    <a:ext uri="{9D8B030D-6E8A-4147-A177-3AD203B41FA5}">
                      <a16:colId xmlns:a16="http://schemas.microsoft.com/office/drawing/2014/main" val="1686962281"/>
                    </a:ext>
                  </a:extLst>
                </a:gridCol>
                <a:gridCol w="407876">
                  <a:extLst>
                    <a:ext uri="{9D8B030D-6E8A-4147-A177-3AD203B41FA5}">
                      <a16:colId xmlns:a16="http://schemas.microsoft.com/office/drawing/2014/main" val="3369893966"/>
                    </a:ext>
                  </a:extLst>
                </a:gridCol>
                <a:gridCol w="407876">
                  <a:extLst>
                    <a:ext uri="{9D8B030D-6E8A-4147-A177-3AD203B41FA5}">
                      <a16:colId xmlns:a16="http://schemas.microsoft.com/office/drawing/2014/main" val="2259501209"/>
                    </a:ext>
                  </a:extLst>
                </a:gridCol>
                <a:gridCol w="407876">
                  <a:extLst>
                    <a:ext uri="{9D8B030D-6E8A-4147-A177-3AD203B41FA5}">
                      <a16:colId xmlns:a16="http://schemas.microsoft.com/office/drawing/2014/main" val="3493285728"/>
                    </a:ext>
                  </a:extLst>
                </a:gridCol>
              </a:tblGrid>
              <a:tr h="210505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Stomach(WSI)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857" marR="91857" marT="45928" marB="45928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4336936"/>
                  </a:ext>
                </a:extLst>
              </a:tr>
              <a:tr h="210505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Train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Test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Valid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extLst>
                  <a:ext uri="{0D108BD9-81ED-4DB2-BD59-A6C34878D82A}">
                    <a16:rowId xmlns:a16="http://schemas.microsoft.com/office/drawing/2014/main" val="2412900613"/>
                  </a:ext>
                </a:extLst>
              </a:tr>
              <a:tr h="2105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460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extLst>
                  <a:ext uri="{0D108BD9-81ED-4DB2-BD59-A6C34878D82A}">
                    <a16:rowId xmlns:a16="http://schemas.microsoft.com/office/drawing/2014/main" val="418348886"/>
                  </a:ext>
                </a:extLst>
              </a:tr>
              <a:tr h="2105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217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extLst>
                  <a:ext uri="{0D108BD9-81ED-4DB2-BD59-A6C34878D82A}">
                    <a16:rowId xmlns:a16="http://schemas.microsoft.com/office/drawing/2014/main" val="1690406576"/>
                  </a:ext>
                </a:extLst>
              </a:tr>
              <a:tr h="2105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339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extLst>
                  <a:ext uri="{0D108BD9-81ED-4DB2-BD59-A6C34878D82A}">
                    <a16:rowId xmlns:a16="http://schemas.microsoft.com/office/drawing/2014/main" val="624110826"/>
                  </a:ext>
                </a:extLst>
              </a:tr>
            </a:tbl>
          </a:graphicData>
        </a:graphic>
      </p:graphicFrame>
      <p:graphicFrame>
        <p:nvGraphicFramePr>
          <p:cNvPr id="53" name="표 52">
            <a:extLst>
              <a:ext uri="{FF2B5EF4-FFF2-40B4-BE49-F238E27FC236}">
                <a16:creationId xmlns:a16="http://schemas.microsoft.com/office/drawing/2014/main" id="{B4737D70-ABFB-46C5-B541-E7E507B272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0584085"/>
              </p:ext>
            </p:extLst>
          </p:nvPr>
        </p:nvGraphicFramePr>
        <p:xfrm>
          <a:off x="2458791" y="3778121"/>
          <a:ext cx="1631504" cy="1101516"/>
        </p:xfrm>
        <a:graphic>
          <a:graphicData uri="http://schemas.openxmlformats.org/drawingml/2006/table">
            <a:tbl>
              <a:tblPr>
                <a:tableStyleId>{14F1F301-81CE-4E97-B990-7C26D3B88D77}</a:tableStyleId>
              </a:tblPr>
              <a:tblGrid>
                <a:gridCol w="407876">
                  <a:extLst>
                    <a:ext uri="{9D8B030D-6E8A-4147-A177-3AD203B41FA5}">
                      <a16:colId xmlns:a16="http://schemas.microsoft.com/office/drawing/2014/main" val="817219490"/>
                    </a:ext>
                  </a:extLst>
                </a:gridCol>
                <a:gridCol w="407876">
                  <a:extLst>
                    <a:ext uri="{9D8B030D-6E8A-4147-A177-3AD203B41FA5}">
                      <a16:colId xmlns:a16="http://schemas.microsoft.com/office/drawing/2014/main" val="2590771379"/>
                    </a:ext>
                  </a:extLst>
                </a:gridCol>
                <a:gridCol w="407876">
                  <a:extLst>
                    <a:ext uri="{9D8B030D-6E8A-4147-A177-3AD203B41FA5}">
                      <a16:colId xmlns:a16="http://schemas.microsoft.com/office/drawing/2014/main" val="3057836702"/>
                    </a:ext>
                  </a:extLst>
                </a:gridCol>
                <a:gridCol w="407876">
                  <a:extLst>
                    <a:ext uri="{9D8B030D-6E8A-4147-A177-3AD203B41FA5}">
                      <a16:colId xmlns:a16="http://schemas.microsoft.com/office/drawing/2014/main" val="702240113"/>
                    </a:ext>
                  </a:extLst>
                </a:gridCol>
              </a:tblGrid>
              <a:tr h="210505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Colon(Patch)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857" marR="91857" marT="45928" marB="45928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542087"/>
                  </a:ext>
                </a:extLst>
              </a:tr>
              <a:tr h="210505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Train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Test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Valid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extLst>
                  <a:ext uri="{0D108BD9-81ED-4DB2-BD59-A6C34878D82A}">
                    <a16:rowId xmlns:a16="http://schemas.microsoft.com/office/drawing/2014/main" val="3301239843"/>
                  </a:ext>
                </a:extLst>
              </a:tr>
              <a:tr h="2105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79k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10k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11k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extLst>
                  <a:ext uri="{0D108BD9-81ED-4DB2-BD59-A6C34878D82A}">
                    <a16:rowId xmlns:a16="http://schemas.microsoft.com/office/drawing/2014/main" val="2798267213"/>
                  </a:ext>
                </a:extLst>
              </a:tr>
              <a:tr h="2105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79k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8878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18k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extLst>
                  <a:ext uri="{0D108BD9-81ED-4DB2-BD59-A6C34878D82A}">
                    <a16:rowId xmlns:a16="http://schemas.microsoft.com/office/drawing/2014/main" val="3020333505"/>
                  </a:ext>
                </a:extLst>
              </a:tr>
              <a:tr h="2105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79k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8182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5335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extLst>
                  <a:ext uri="{0D108BD9-81ED-4DB2-BD59-A6C34878D82A}">
                    <a16:rowId xmlns:a16="http://schemas.microsoft.com/office/drawing/2014/main" val="3513008459"/>
                  </a:ext>
                </a:extLst>
              </a:tr>
            </a:tbl>
          </a:graphicData>
        </a:graphic>
      </p:graphicFrame>
      <p:graphicFrame>
        <p:nvGraphicFramePr>
          <p:cNvPr id="54" name="표 53">
            <a:extLst>
              <a:ext uri="{FF2B5EF4-FFF2-40B4-BE49-F238E27FC236}">
                <a16:creationId xmlns:a16="http://schemas.microsoft.com/office/drawing/2014/main" id="{F511F664-65AA-4812-8D16-A05CB85B88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2756096"/>
              </p:ext>
            </p:extLst>
          </p:nvPr>
        </p:nvGraphicFramePr>
        <p:xfrm>
          <a:off x="679033" y="3778121"/>
          <a:ext cx="1631504" cy="1101516"/>
        </p:xfrm>
        <a:graphic>
          <a:graphicData uri="http://schemas.openxmlformats.org/drawingml/2006/table">
            <a:tbl>
              <a:tblPr>
                <a:tableStyleId>{14F1F301-81CE-4E97-B990-7C26D3B88D77}</a:tableStyleId>
              </a:tblPr>
              <a:tblGrid>
                <a:gridCol w="407876">
                  <a:extLst>
                    <a:ext uri="{9D8B030D-6E8A-4147-A177-3AD203B41FA5}">
                      <a16:colId xmlns:a16="http://schemas.microsoft.com/office/drawing/2014/main" val="3766130201"/>
                    </a:ext>
                  </a:extLst>
                </a:gridCol>
                <a:gridCol w="407876">
                  <a:extLst>
                    <a:ext uri="{9D8B030D-6E8A-4147-A177-3AD203B41FA5}">
                      <a16:colId xmlns:a16="http://schemas.microsoft.com/office/drawing/2014/main" val="2997897971"/>
                    </a:ext>
                  </a:extLst>
                </a:gridCol>
                <a:gridCol w="407876">
                  <a:extLst>
                    <a:ext uri="{9D8B030D-6E8A-4147-A177-3AD203B41FA5}">
                      <a16:colId xmlns:a16="http://schemas.microsoft.com/office/drawing/2014/main" val="1335555992"/>
                    </a:ext>
                  </a:extLst>
                </a:gridCol>
                <a:gridCol w="407876">
                  <a:extLst>
                    <a:ext uri="{9D8B030D-6E8A-4147-A177-3AD203B41FA5}">
                      <a16:colId xmlns:a16="http://schemas.microsoft.com/office/drawing/2014/main" val="1144169285"/>
                    </a:ext>
                  </a:extLst>
                </a:gridCol>
              </a:tblGrid>
              <a:tr h="210505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Stomach(Patch)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857" marR="91857" marT="45928" marB="45928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8089"/>
                  </a:ext>
                </a:extLst>
              </a:tr>
              <a:tr h="210505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Train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Test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Valid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extLst>
                  <a:ext uri="{0D108BD9-81ED-4DB2-BD59-A6C34878D82A}">
                    <a16:rowId xmlns:a16="http://schemas.microsoft.com/office/drawing/2014/main" val="4087789221"/>
                  </a:ext>
                </a:extLst>
              </a:tr>
              <a:tr h="2105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151k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6940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6940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extLst>
                  <a:ext uri="{0D108BD9-81ED-4DB2-BD59-A6C34878D82A}">
                    <a16:rowId xmlns:a16="http://schemas.microsoft.com/office/drawing/2014/main" val="1796526633"/>
                  </a:ext>
                </a:extLst>
              </a:tr>
              <a:tr h="2105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151k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6940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9528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extLst>
                  <a:ext uri="{0D108BD9-81ED-4DB2-BD59-A6C34878D82A}">
                    <a16:rowId xmlns:a16="http://schemas.microsoft.com/office/drawing/2014/main" val="3070128453"/>
                  </a:ext>
                </a:extLst>
              </a:tr>
              <a:tr h="2105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151k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6940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6945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68" marR="9568" marT="9568" marB="0" anchor="ctr"/>
                </a:tc>
                <a:extLst>
                  <a:ext uri="{0D108BD9-81ED-4DB2-BD59-A6C34878D82A}">
                    <a16:rowId xmlns:a16="http://schemas.microsoft.com/office/drawing/2014/main" val="3779486902"/>
                  </a:ext>
                </a:extLst>
              </a:tr>
            </a:tbl>
          </a:graphicData>
        </a:graphic>
      </p:graphicFrame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0DDDB10F-FEBA-4F01-ADB3-CBC8C0964F89}"/>
              </a:ext>
            </a:extLst>
          </p:cNvPr>
          <p:cNvSpPr/>
          <p:nvPr/>
        </p:nvSpPr>
        <p:spPr>
          <a:xfrm>
            <a:off x="531223" y="2312145"/>
            <a:ext cx="3719649" cy="2799444"/>
          </a:xfrm>
          <a:prstGeom prst="roundRect">
            <a:avLst>
              <a:gd name="adj" fmla="val 41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1B9DD917-EA93-4363-96BC-8C44B3B9CB8A}"/>
              </a:ext>
            </a:extLst>
          </p:cNvPr>
          <p:cNvSpPr/>
          <p:nvPr/>
        </p:nvSpPr>
        <p:spPr>
          <a:xfrm>
            <a:off x="4854011" y="2312145"/>
            <a:ext cx="3719649" cy="2799444"/>
          </a:xfrm>
          <a:prstGeom prst="roundRect">
            <a:avLst>
              <a:gd name="adj" fmla="val 41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4066A99-8961-49D7-A4AB-3A252D4D9D6E}"/>
              </a:ext>
            </a:extLst>
          </p:cNvPr>
          <p:cNvSpPr/>
          <p:nvPr/>
        </p:nvSpPr>
        <p:spPr>
          <a:xfrm>
            <a:off x="4250872" y="5194663"/>
            <a:ext cx="4409802" cy="12017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14074A40-6291-46E5-8601-A5200B0BFF12}"/>
              </a:ext>
            </a:extLst>
          </p:cNvPr>
          <p:cNvSpPr/>
          <p:nvPr/>
        </p:nvSpPr>
        <p:spPr>
          <a:xfrm>
            <a:off x="246206" y="15437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48748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13920" y="382213"/>
            <a:ext cx="8013841" cy="3651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+mn-ea"/>
                <a:cs typeface="Times New Roman" panose="02020603050405020304" pitchFamily="18" charset="0"/>
              </a:rPr>
              <a:t>추후 일정 </a:t>
            </a:r>
            <a:endParaRPr lang="en-US" altLang="ko-KR" sz="1600" b="1" dirty="0"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latin typeface="+mn-ea"/>
                <a:cs typeface="Cordia New"/>
              </a:rPr>
              <a:t>1. </a:t>
            </a:r>
            <a:r>
              <a:rPr lang="ko-KR" altLang="en-US" b="1" dirty="0">
                <a:latin typeface="+mn-ea"/>
                <a:cs typeface="Cordia New"/>
              </a:rPr>
              <a:t>실무진 회의 진행</a:t>
            </a:r>
            <a:endParaRPr lang="en-US" altLang="ko-KR" b="1" dirty="0">
              <a:latin typeface="+mn-ea"/>
              <a:cs typeface="Cordia New"/>
            </a:endParaRPr>
          </a:p>
          <a:p>
            <a:pPr marL="36000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  <a:cs typeface="Cordia New"/>
              </a:rPr>
              <a:t>23.02.17. ~ 23.02.24 </a:t>
            </a:r>
            <a:r>
              <a:rPr lang="ko-KR" altLang="en-US" b="1" dirty="0">
                <a:latin typeface="+mn-ea"/>
                <a:cs typeface="Cordia New"/>
              </a:rPr>
              <a:t>중 하루 고려 </a:t>
            </a:r>
            <a:endParaRPr lang="en-US" altLang="ko-KR" b="1" dirty="0">
              <a:latin typeface="+mn-ea"/>
              <a:cs typeface="Cordia New"/>
            </a:endParaRPr>
          </a:p>
          <a:p>
            <a:pPr marL="36000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+mn-ea"/>
                <a:cs typeface="Cordia New"/>
              </a:rPr>
              <a:t>논의 내용 </a:t>
            </a:r>
            <a:r>
              <a:rPr lang="en-US" altLang="ko-KR" b="1" dirty="0">
                <a:latin typeface="+mn-ea"/>
                <a:cs typeface="Cordia New"/>
              </a:rPr>
              <a:t>: </a:t>
            </a:r>
            <a:r>
              <a:rPr lang="ko-KR" altLang="en-US" b="1" dirty="0" err="1">
                <a:latin typeface="+mn-ea"/>
                <a:cs typeface="Cordia New"/>
              </a:rPr>
              <a:t>재진단</a:t>
            </a:r>
            <a:r>
              <a:rPr lang="ko-KR" altLang="en-US" b="1" dirty="0">
                <a:latin typeface="+mn-ea"/>
                <a:cs typeface="Cordia New"/>
              </a:rPr>
              <a:t> 데이터 요청 </a:t>
            </a:r>
            <a:r>
              <a:rPr lang="en-US" altLang="ko-KR" b="1" dirty="0">
                <a:latin typeface="+mn-ea"/>
                <a:cs typeface="Cordia New"/>
              </a:rPr>
              <a:t>/ </a:t>
            </a:r>
            <a:r>
              <a:rPr lang="ko-KR" altLang="en-US" b="1" dirty="0">
                <a:latin typeface="+mn-ea"/>
                <a:cs typeface="Cordia New"/>
              </a:rPr>
              <a:t>테스트 데이터셋 </a:t>
            </a:r>
            <a:r>
              <a:rPr lang="en-US" altLang="ko-KR" b="1" dirty="0">
                <a:latin typeface="+mn-ea"/>
                <a:cs typeface="Cordia New"/>
              </a:rPr>
              <a:t>#226 </a:t>
            </a:r>
            <a:r>
              <a:rPr lang="ko-KR" altLang="en-US" b="1" dirty="0">
                <a:latin typeface="+mn-ea"/>
                <a:cs typeface="Cordia New"/>
              </a:rPr>
              <a:t>서버 이전 </a:t>
            </a:r>
            <a:endParaRPr lang="en-US" altLang="ko-KR" b="1" dirty="0">
              <a:latin typeface="+mn-ea"/>
              <a:cs typeface="Cordia New"/>
            </a:endParaRPr>
          </a:p>
          <a:p>
            <a:pPr lvl="8">
              <a:lnSpc>
                <a:spcPct val="150000"/>
              </a:lnSpc>
            </a:pPr>
            <a:endParaRPr lang="en-US" altLang="ko-KR" b="1" dirty="0">
              <a:latin typeface="+mn-ea"/>
              <a:cs typeface="Cordia New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latin typeface="+mn-ea"/>
                <a:cs typeface="Cordia New"/>
              </a:rPr>
              <a:t>2. </a:t>
            </a:r>
            <a:r>
              <a:rPr lang="ko-KR" altLang="en-US" b="1" dirty="0">
                <a:latin typeface="+mn-ea"/>
                <a:cs typeface="Cordia New"/>
              </a:rPr>
              <a:t>모델 성능 비교 방안 고려 </a:t>
            </a:r>
            <a:endParaRPr lang="en-US" altLang="ko-KR" b="1" dirty="0">
              <a:latin typeface="+mn-ea"/>
              <a:cs typeface="Cordia New"/>
            </a:endParaRPr>
          </a:p>
          <a:p>
            <a:pPr marL="36000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+mn-ea"/>
                <a:cs typeface="Cordia New"/>
              </a:rPr>
              <a:t>패치 테스트셋 준비</a:t>
            </a:r>
            <a:endParaRPr lang="en-US" altLang="ko-KR" b="1" dirty="0">
              <a:latin typeface="+mn-ea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b="1" dirty="0">
              <a:latin typeface="+mn-ea"/>
              <a:cs typeface="Cordia New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latin typeface="+mn-ea"/>
                <a:cs typeface="Cordia New"/>
              </a:rPr>
              <a:t>3. AL</a:t>
            </a:r>
            <a:r>
              <a:rPr lang="ko-KR" altLang="en-US" b="1" dirty="0">
                <a:latin typeface="+mn-ea"/>
                <a:cs typeface="Cordia New"/>
              </a:rPr>
              <a:t> </a:t>
            </a:r>
            <a:r>
              <a:rPr lang="en-US" altLang="ko-KR" b="1" dirty="0">
                <a:latin typeface="+mn-ea"/>
                <a:cs typeface="Cordia New"/>
              </a:rPr>
              <a:t>Part </a:t>
            </a:r>
            <a:r>
              <a:rPr lang="ko-KR" altLang="en-US" b="1" dirty="0">
                <a:latin typeface="+mn-ea"/>
                <a:cs typeface="Cordia New"/>
              </a:rPr>
              <a:t>세부 일정 </a:t>
            </a:r>
            <a:r>
              <a:rPr lang="en-US" altLang="ko-KR" b="1" dirty="0">
                <a:latin typeface="+mn-ea"/>
                <a:cs typeface="Cordia New"/>
              </a:rPr>
              <a:t>Develop</a:t>
            </a:r>
          </a:p>
          <a:p>
            <a:pPr>
              <a:lnSpc>
                <a:spcPct val="150000"/>
              </a:lnSpc>
            </a:pPr>
            <a:endParaRPr lang="en-US" altLang="ko-KR" b="1" dirty="0">
              <a:latin typeface="+mn-ea"/>
              <a:cs typeface="Cordia New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latin typeface="+mn-ea"/>
                <a:cs typeface="Cordia New"/>
              </a:rPr>
              <a:t>+ </a:t>
            </a:r>
            <a:r>
              <a:rPr lang="ko-KR" altLang="en-US" b="1" dirty="0">
                <a:latin typeface="+mn-ea"/>
                <a:cs typeface="Cordia New"/>
              </a:rPr>
              <a:t>보고서</a:t>
            </a:r>
            <a:r>
              <a:rPr lang="en-US" altLang="ko-KR" b="1" dirty="0">
                <a:latin typeface="+mn-ea"/>
                <a:cs typeface="Cordia New"/>
              </a:rPr>
              <a:t> </a:t>
            </a:r>
            <a:r>
              <a:rPr lang="ko-KR" altLang="en-US" b="1" dirty="0">
                <a:latin typeface="+mn-ea"/>
                <a:cs typeface="Cordia New"/>
              </a:rPr>
              <a:t>작성</a:t>
            </a:r>
            <a:endParaRPr lang="en-US" altLang="ko-KR" b="1" dirty="0">
              <a:latin typeface="+mn-ea"/>
              <a:cs typeface="Cordia New"/>
            </a:endParaRPr>
          </a:p>
        </p:txBody>
      </p:sp>
    </p:spTree>
    <p:extLst>
      <p:ext uri="{BB962C8B-B14F-4D97-AF65-F5344CB8AC3E}">
        <p14:creationId xmlns:p14="http://schemas.microsoft.com/office/powerpoint/2010/main" val="2586608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33032" y="1652626"/>
            <a:ext cx="3194509" cy="187397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7"/>
          <p:cNvCxnSpPr/>
          <p:nvPr/>
        </p:nvCxnSpPr>
        <p:spPr>
          <a:xfrm>
            <a:off x="362808" y="397413"/>
            <a:ext cx="2124751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1" name="Google Shape;151;p7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Module design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52" name="Google Shape;152;p7"/>
          <p:cNvCxnSpPr/>
          <p:nvPr/>
        </p:nvCxnSpPr>
        <p:spPr>
          <a:xfrm>
            <a:off x="1280692" y="3519949"/>
            <a:ext cx="691207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3" name="Google Shape;153;p7"/>
          <p:cNvSpPr/>
          <p:nvPr/>
        </p:nvSpPr>
        <p:spPr>
          <a:xfrm>
            <a:off x="776830" y="497549"/>
            <a:ext cx="7415940" cy="235974"/>
          </a:xfrm>
          <a:prstGeom prst="rect">
            <a:avLst/>
          </a:prstGeom>
          <a:solidFill>
            <a:srgbClr val="FBE4D4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AL part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7"/>
          <p:cNvSpPr/>
          <p:nvPr/>
        </p:nvSpPr>
        <p:spPr>
          <a:xfrm>
            <a:off x="776830" y="6481088"/>
            <a:ext cx="7415940" cy="234346"/>
          </a:xfrm>
          <a:prstGeom prst="rect">
            <a:avLst/>
          </a:prstGeom>
          <a:solidFill>
            <a:srgbClr val="D8E2F3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Training part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2740" y="3831541"/>
            <a:ext cx="3221431" cy="224099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7"/>
          <p:cNvSpPr/>
          <p:nvPr/>
        </p:nvSpPr>
        <p:spPr>
          <a:xfrm>
            <a:off x="776830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7"/>
          <p:cNvSpPr/>
          <p:nvPr/>
        </p:nvSpPr>
        <p:spPr>
          <a:xfrm>
            <a:off x="776830" y="6187901"/>
            <a:ext cx="3608412" cy="236814"/>
          </a:xfrm>
          <a:prstGeom prst="rect">
            <a:avLst/>
          </a:prstGeom>
          <a:solidFill>
            <a:srgbClr val="385623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7"/>
          <p:cNvSpPr/>
          <p:nvPr/>
        </p:nvSpPr>
        <p:spPr>
          <a:xfrm>
            <a:off x="4584358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7"/>
          <p:cNvSpPr/>
          <p:nvPr/>
        </p:nvSpPr>
        <p:spPr>
          <a:xfrm>
            <a:off x="4584358" y="6187901"/>
            <a:ext cx="3608412" cy="236814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WSI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" name="Google Shape;160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33032" y="3897238"/>
            <a:ext cx="3250778" cy="203067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7"/>
          <p:cNvSpPr/>
          <p:nvPr/>
        </p:nvSpPr>
        <p:spPr>
          <a:xfrm>
            <a:off x="776830" y="948376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7"/>
          <p:cNvSpPr/>
          <p:nvPr/>
        </p:nvSpPr>
        <p:spPr>
          <a:xfrm>
            <a:off x="776830" y="791304"/>
            <a:ext cx="3608412" cy="236814"/>
          </a:xfrm>
          <a:prstGeom prst="rect">
            <a:avLst/>
          </a:prstGeom>
          <a:solidFill>
            <a:srgbClr val="BF9000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Recommendation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/>
          <p:nvPr/>
        </p:nvSpPr>
        <p:spPr>
          <a:xfrm>
            <a:off x="4584358" y="948376"/>
            <a:ext cx="3608412" cy="2571573"/>
          </a:xfrm>
          <a:prstGeom prst="rect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7"/>
          <p:cNvSpPr/>
          <p:nvPr/>
        </p:nvSpPr>
        <p:spPr>
          <a:xfrm>
            <a:off x="4584358" y="791304"/>
            <a:ext cx="3608412" cy="236814"/>
          </a:xfrm>
          <a:prstGeom prst="rect">
            <a:avLst/>
          </a:prstGeom>
          <a:solidFill>
            <a:srgbClr val="C55A11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generator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7"/>
          <p:cNvSpPr/>
          <p:nvPr/>
        </p:nvSpPr>
        <p:spPr>
          <a:xfrm>
            <a:off x="4186125" y="3220316"/>
            <a:ext cx="550606" cy="599266"/>
          </a:xfrm>
          <a:prstGeom prst="can">
            <a:avLst>
              <a:gd name="adj" fmla="val 25000"/>
            </a:avLst>
          </a:prstGeom>
          <a:gradFill>
            <a:gsLst>
              <a:gs pos="0">
                <a:srgbClr val="F6F9FC"/>
              </a:gs>
              <a:gs pos="100000">
                <a:srgbClr val="7F7F7F"/>
              </a:gs>
            </a:gsLst>
            <a:lin ang="5400000" scaled="0"/>
          </a:gra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654351" y="1118867"/>
            <a:ext cx="3507880" cy="56952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7"/>
          <p:cNvSpPr txBox="1"/>
          <p:nvPr/>
        </p:nvSpPr>
        <p:spPr>
          <a:xfrm>
            <a:off x="4168858" y="3350588"/>
            <a:ext cx="77683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226</a:t>
            </a:r>
            <a:b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</a:b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Server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02740" y="1324520"/>
            <a:ext cx="1946390" cy="1028256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9" name="Google Shape;169;p7"/>
          <p:cNvPicPr preferRelativeResize="0"/>
          <p:nvPr/>
        </p:nvPicPr>
        <p:blipFill rotWithShape="1">
          <a:blip r:embed="rId8">
            <a:alphaModFix/>
          </a:blip>
          <a:srcRect l="46966" t="53585" r="31283" b="15996"/>
          <a:stretch/>
        </p:blipFill>
        <p:spPr>
          <a:xfrm>
            <a:off x="1727659" y="2811543"/>
            <a:ext cx="629752" cy="658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0" name="Google Shape;170;p7"/>
          <p:cNvCxnSpPr/>
          <p:nvPr/>
        </p:nvCxnSpPr>
        <p:spPr>
          <a:xfrm>
            <a:off x="1975935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cxnSp>
        <p:nvCxnSpPr>
          <p:cNvPr id="171" name="Google Shape;171;p7"/>
          <p:cNvCxnSpPr/>
          <p:nvPr/>
        </p:nvCxnSpPr>
        <p:spPr>
          <a:xfrm rot="10800000">
            <a:off x="2174346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sp>
        <p:nvSpPr>
          <p:cNvPr id="172" name="Google Shape;172;p7"/>
          <p:cNvSpPr/>
          <p:nvPr/>
        </p:nvSpPr>
        <p:spPr>
          <a:xfrm>
            <a:off x="2984293" y="2917387"/>
            <a:ext cx="1246332" cy="268368"/>
          </a:xfrm>
          <a:prstGeom prst="rect">
            <a:avLst/>
          </a:prstGeom>
          <a:solidFill>
            <a:schemeClr val="accent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RCMD </a:t>
            </a: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module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3" name="Google Shape;173;p7"/>
          <p:cNvCxnSpPr>
            <a:stCxn id="172" idx="0"/>
            <a:endCxn id="168" idx="3"/>
          </p:cNvCxnSpPr>
          <p:nvPr/>
        </p:nvCxnSpPr>
        <p:spPr>
          <a:xfrm rot="5400000" flipH="1">
            <a:off x="2738959" y="2048887"/>
            <a:ext cx="1078800" cy="6582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/>
          </p:nvPr>
        </p:nvGraphicFramePr>
        <p:xfrm>
          <a:off x="232814" y="487201"/>
          <a:ext cx="8084090" cy="32250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779111372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96328355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4277819958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3824146777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2901824487"/>
                    </a:ext>
                  </a:extLst>
                </a:gridCol>
              </a:tblGrid>
              <a:tr h="3294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범위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항목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기간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606576"/>
                  </a:ext>
                </a:extLst>
              </a:tr>
              <a:tr h="408452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/>
                        <a:t>추천 파트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DB </a:t>
                      </a:r>
                      <a:r>
                        <a:rPr lang="ko-KR" altLang="en-US" sz="1100" dirty="0"/>
                        <a:t>확인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체크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및 복구 확인</a:t>
                      </a: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정상 작동 </a:t>
                      </a:r>
                      <a:r>
                        <a:rPr lang="ko-KR" altLang="en-US" sz="1100" dirty="0" err="1">
                          <a:solidFill>
                            <a:srgbClr val="1D1C1D"/>
                          </a:solidFill>
                          <a:latin typeface="NotoSansKR"/>
                        </a:rPr>
                        <a:t>여부등에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 대한 확인 절차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10/25~31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140962"/>
                  </a:ext>
                </a:extLst>
              </a:tr>
              <a:tr h="72937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2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WSI </a:t>
                      </a:r>
                      <a:r>
                        <a:rPr lang="ko-KR" altLang="en-US" sz="1100" dirty="0"/>
                        <a:t>분류기 수정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기존 시스템 수정 작업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patch p-value </a:t>
                      </a:r>
                      <a:r>
                        <a:rPr lang="ko-KR" altLang="en-US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정보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 생성하도록 변경 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변경 필요 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u="sng" dirty="0" err="1">
                          <a:solidFill>
                            <a:srgbClr val="1D1C1D"/>
                          </a:solidFill>
                          <a:latin typeface="NotoSansKR"/>
                        </a:rPr>
                        <a:t>씨젠</a:t>
                      </a:r>
                      <a:r>
                        <a:rPr lang="ko-KR" altLang="en-US" sz="1100" u="sng" dirty="0">
                          <a:solidFill>
                            <a:srgbClr val="1D1C1D"/>
                          </a:solidFill>
                          <a:latin typeface="NotoSansKR"/>
                        </a:rPr>
                        <a:t> </a:t>
                      </a:r>
                      <a:r>
                        <a:rPr lang="en-US" altLang="ko-KR" sz="1100" u="sng" dirty="0">
                          <a:solidFill>
                            <a:srgbClr val="1D1C1D"/>
                          </a:solidFill>
                          <a:latin typeface="NotoSansKR"/>
                        </a:rPr>
                        <a:t>AI </a:t>
                      </a:r>
                      <a:r>
                        <a:rPr lang="ko-KR" altLang="en-US" sz="1100" u="sng" dirty="0">
                          <a:solidFill>
                            <a:srgbClr val="1D1C1D"/>
                          </a:solidFill>
                          <a:latin typeface="NotoSansKR"/>
                        </a:rPr>
                        <a:t>팀과 협의 필요함</a:t>
                      </a:r>
                      <a:endParaRPr lang="ko-KR" altLang="en-US" sz="1100" u="sng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11/1~11/9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6525897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3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11/7~15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402882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4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Patch </a:t>
                      </a:r>
                      <a:r>
                        <a:rPr lang="ko-KR" altLang="en-US" sz="1100" dirty="0"/>
                        <a:t>추천 모듈 설치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패치 추천 모듈 설치 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region-based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기반 알고리즘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11/15~25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849067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Patch generator </a:t>
                      </a:r>
                      <a:r>
                        <a:rPr lang="ko-KR" altLang="en-US" sz="1100" dirty="0"/>
                        <a:t>설치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패치 </a:t>
                      </a:r>
                      <a:r>
                        <a:rPr lang="ko-KR" altLang="en-US" sz="1100" dirty="0" err="1">
                          <a:solidFill>
                            <a:srgbClr val="1D1C1D"/>
                          </a:solidFill>
                          <a:latin typeface="NotoSansKR"/>
                        </a:rPr>
                        <a:t>생성기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 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11/24~12/2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4968186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6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추천 파트 모듈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추천 파트 모듈의 정상 작동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12/3~9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494452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528339" y="4119957"/>
            <a:ext cx="77402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* 추천 모듈 테스트는 </a:t>
            </a:r>
            <a:r>
              <a:rPr lang="en-US" altLang="ko-KR" sz="1200" dirty="0">
                <a:solidFill>
                  <a:srgbClr val="1D1C1D"/>
                </a:solidFill>
                <a:latin typeface="NotoSansKR"/>
              </a:rPr>
              <a:t>UI 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개발 및 사용이 가능한 수준일 때 테스트 가능</a:t>
            </a:r>
            <a:endParaRPr lang="en-US" altLang="ko-KR" sz="1200" dirty="0">
              <a:solidFill>
                <a:srgbClr val="1D1C1D"/>
              </a:solidFill>
              <a:latin typeface="NotoSansKR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86097" y="38548"/>
            <a:ext cx="77540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>
                <a:solidFill>
                  <a:srgbClr val="1D1C1D"/>
                </a:solidFill>
                <a:latin typeface="NotoSansKR"/>
              </a:rPr>
              <a:t>추후 개발 계획 </a:t>
            </a:r>
            <a:r>
              <a:rPr lang="en-US" altLang="ko-KR" sz="1200" b="1" dirty="0">
                <a:solidFill>
                  <a:srgbClr val="1D1C1D"/>
                </a:solidFill>
                <a:latin typeface="NotoSansKR"/>
              </a:rPr>
              <a:t>(AL)</a:t>
            </a:r>
            <a:br>
              <a:rPr lang="ko-KR" altLang="en-US" sz="1200" dirty="0"/>
            </a:b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* 개발 계획은 현재 서버에 대한 현황 파악이 완전하지 않음으로</a:t>
            </a:r>
            <a:r>
              <a:rPr lang="en-US" altLang="ko-KR" sz="1200" i="1" dirty="0">
                <a:solidFill>
                  <a:srgbClr val="1D1C1D"/>
                </a:solidFill>
                <a:latin typeface="NotoSansKR"/>
              </a:rPr>
              <a:t>, </a:t>
            </a:r>
            <a:r>
              <a:rPr lang="ko-KR" altLang="en-US" sz="1200" i="1" dirty="0" err="1">
                <a:solidFill>
                  <a:srgbClr val="1D1C1D"/>
                </a:solidFill>
                <a:latin typeface="NotoSansKR"/>
              </a:rPr>
              <a:t>변경될수</a:t>
            </a: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 있음</a:t>
            </a:r>
            <a:endParaRPr lang="ko-KR" altLang="en-US" sz="1200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/>
          </p:nvPr>
        </p:nvGraphicFramePr>
        <p:xfrm>
          <a:off x="232814" y="4367598"/>
          <a:ext cx="8084090" cy="24904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292485691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045073181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478880783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437052186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718948964"/>
                    </a:ext>
                  </a:extLst>
                </a:gridCol>
              </a:tblGrid>
              <a:tr h="396101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훈련 파트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협의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대한 구성을 최종적으로 정의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테스트를 통해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 oracle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 업무 처리 </a:t>
                      </a: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가능량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하루 적합한 추천수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작업 기간 등을 고려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완료</a:t>
                      </a: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1803349"/>
                  </a:ext>
                </a:extLst>
              </a:tr>
              <a:tr h="70732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patch training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생성된 패치로 모델 훈련이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모델의 저장 방법 및 관리 방법 등을 협의 필요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19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~ 12/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23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완료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en-US" altLang="ko-KR" sz="1100" b="0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416100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 training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수집된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모델 훈련이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 모델의 저장 방법 및 관리 방법 등을 협의 필요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26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~ 1/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3</a:t>
                      </a: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완료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100" b="0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174662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전체 모듈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및 훈련 파트에 대한 작동 확인 및 모델 성능의 영향 등을 평가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1/3 ~</a:t>
                      </a: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진행 중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630496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232814" y="3711535"/>
          <a:ext cx="8084090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334312076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93689856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841078626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783737320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3732176948"/>
                    </a:ext>
                  </a:extLst>
                </a:gridCol>
              </a:tblGrid>
              <a:tr h="396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협의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개발과 관련한 주요 내용 논의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</a:t>
                      </a: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기능등에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대한 협의 필요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11/1~</a:t>
                      </a: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완료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46736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643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t>슬라이드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t> </a:t>
            </a: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t>시스템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82045"/>
            <a:ext cx="736092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latinLnBrk="0">
              <a:buClr>
                <a:srgbClr val="000000"/>
              </a:buClr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t>Incremental learning –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t>추천 모듈 테스트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30279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13920" y="382213"/>
            <a:ext cx="8013841" cy="41073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+mn-ea"/>
                <a:cs typeface="Times New Roman" panose="02020603050405020304" pitchFamily="18" charset="0"/>
              </a:rPr>
              <a:t>진행 사항</a:t>
            </a:r>
            <a:endParaRPr lang="en-US" altLang="ko-KR" sz="1600" b="1" dirty="0">
              <a:latin typeface="+mn-ea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600" b="1" dirty="0">
                <a:latin typeface="+mn-ea"/>
                <a:cs typeface="Cordia New"/>
              </a:rPr>
              <a:t>Training part </a:t>
            </a:r>
            <a:r>
              <a:rPr lang="ko-KR" altLang="en-US" sz="1600" b="1" dirty="0">
                <a:latin typeface="+mn-ea"/>
                <a:cs typeface="Cordia New"/>
              </a:rPr>
              <a:t>점검 진행 중 </a:t>
            </a:r>
            <a:endParaRPr lang="en-US" altLang="ko-KR" sz="1600" b="1" dirty="0">
              <a:latin typeface="+mn-ea"/>
              <a:cs typeface="Cordia New"/>
            </a:endParaRPr>
          </a:p>
          <a:p>
            <a:pPr marL="285750" lvl="4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>
                <a:latin typeface="+mn-ea"/>
                <a:cs typeface="Cordia New"/>
              </a:rPr>
              <a:t>Active learning Training </a:t>
            </a:r>
            <a:r>
              <a:rPr lang="ko-KR" altLang="en-US" sz="1600" b="1" dirty="0">
                <a:latin typeface="+mn-ea"/>
                <a:cs typeface="Cordia New"/>
              </a:rPr>
              <a:t>파트 학습 점검 중 </a:t>
            </a:r>
            <a:r>
              <a:rPr lang="en-US" altLang="ko-KR" sz="1600" b="1" dirty="0">
                <a:latin typeface="+mn-ea"/>
                <a:cs typeface="Cordia New"/>
              </a:rPr>
              <a:t>: 2</a:t>
            </a:r>
            <a:r>
              <a:rPr lang="ko-KR" altLang="en-US" sz="1600" b="1" dirty="0">
                <a:latin typeface="+mn-ea"/>
                <a:cs typeface="Cordia New"/>
              </a:rPr>
              <a:t>월 </a:t>
            </a:r>
            <a:r>
              <a:rPr lang="en-US" altLang="ko-KR" sz="1600" b="1" dirty="0">
                <a:latin typeface="+mn-ea"/>
                <a:cs typeface="Cordia New"/>
              </a:rPr>
              <a:t>8</a:t>
            </a:r>
            <a:r>
              <a:rPr lang="ko-KR" altLang="en-US" sz="1600" b="1" dirty="0">
                <a:latin typeface="+mn-ea"/>
                <a:cs typeface="Cordia New"/>
              </a:rPr>
              <a:t>일 </a:t>
            </a:r>
            <a:r>
              <a:rPr lang="en-US" altLang="ko-KR" sz="1600" b="1" dirty="0">
                <a:latin typeface="+mn-ea"/>
                <a:cs typeface="Cordia New"/>
              </a:rPr>
              <a:t>~ </a:t>
            </a:r>
          </a:p>
          <a:p>
            <a:pPr>
              <a:lnSpc>
                <a:spcPct val="150000"/>
              </a:lnSpc>
            </a:pPr>
            <a:endParaRPr lang="en-US" altLang="ko-KR" sz="1600" b="1" dirty="0">
              <a:latin typeface="+mn-ea"/>
              <a:cs typeface="Cordia New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atin typeface="+mn-ea"/>
                <a:cs typeface="Cordia New"/>
              </a:rPr>
              <a:t>2. </a:t>
            </a:r>
            <a:r>
              <a:rPr lang="ko-KR" altLang="en-US" sz="1600" b="1" dirty="0" err="1">
                <a:latin typeface="+mn-ea"/>
                <a:cs typeface="Cordia New"/>
              </a:rPr>
              <a:t>씨젠</a:t>
            </a:r>
            <a:r>
              <a:rPr lang="ko-KR" altLang="en-US" sz="1600" b="1" dirty="0">
                <a:latin typeface="+mn-ea"/>
                <a:cs typeface="Cordia New"/>
              </a:rPr>
              <a:t> 미팅 진행  </a:t>
            </a:r>
            <a:endParaRPr lang="en-US" altLang="ko-KR" sz="1600" b="1" dirty="0">
              <a:latin typeface="+mn-ea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err="1">
                <a:latin typeface="+mn-ea"/>
                <a:cs typeface="Cordia New"/>
              </a:rPr>
              <a:t>재진단</a:t>
            </a:r>
            <a:r>
              <a:rPr lang="ko-KR" altLang="en-US" sz="1600" b="1" dirty="0">
                <a:latin typeface="+mn-ea"/>
                <a:cs typeface="Cordia New"/>
              </a:rPr>
              <a:t> 피드백</a:t>
            </a:r>
            <a:endParaRPr lang="en-US" altLang="ko-KR" sz="1600" b="1" dirty="0">
              <a:latin typeface="+mn-ea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latin typeface="+mn-ea"/>
                <a:cs typeface="Cordia New"/>
              </a:rPr>
              <a:t>지속가능한 </a:t>
            </a:r>
            <a:r>
              <a:rPr lang="ko-KR" altLang="en-US" sz="1600" b="1" dirty="0" err="1">
                <a:latin typeface="+mn-ea"/>
                <a:cs typeface="Cordia New"/>
              </a:rPr>
              <a:t>재학습</a:t>
            </a:r>
            <a:r>
              <a:rPr lang="ko-KR" altLang="en-US" sz="1600" b="1" dirty="0">
                <a:latin typeface="+mn-ea"/>
                <a:cs typeface="Cordia New"/>
              </a:rPr>
              <a:t> 데이터 확보 방안</a:t>
            </a:r>
            <a:endParaRPr lang="en-US" altLang="ko-KR" sz="1600" b="1" dirty="0">
              <a:latin typeface="+mn-ea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+mn-ea"/>
              <a:cs typeface="Cordia New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atin typeface="+mn-ea"/>
                <a:cs typeface="Cordia New"/>
              </a:rPr>
              <a:t>3. </a:t>
            </a:r>
            <a:r>
              <a:rPr lang="ko-KR" altLang="en-US" sz="1600" b="1" dirty="0">
                <a:latin typeface="+mn-ea"/>
                <a:cs typeface="Cordia New"/>
              </a:rPr>
              <a:t>요청 사항 </a:t>
            </a:r>
            <a:endParaRPr lang="en-US" altLang="ko-KR" sz="1600" b="1" dirty="0">
              <a:latin typeface="+mn-ea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600" b="1" dirty="0">
              <a:latin typeface="+mn-ea"/>
              <a:cs typeface="Cordia New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atin typeface="+mn-ea"/>
                <a:cs typeface="Cordia New"/>
              </a:rPr>
              <a:t>4. </a:t>
            </a:r>
            <a:r>
              <a:rPr lang="ko-KR" altLang="en-US" sz="1600" b="1" dirty="0">
                <a:latin typeface="+mn-ea"/>
                <a:cs typeface="Cordia New"/>
              </a:rPr>
              <a:t>추후 일정</a:t>
            </a:r>
            <a:endParaRPr lang="en-US" altLang="ko-KR" sz="1600" b="1" dirty="0">
              <a:latin typeface="+mn-ea"/>
              <a:cs typeface="Cordia New"/>
            </a:endParaRPr>
          </a:p>
        </p:txBody>
      </p:sp>
    </p:spTree>
    <p:extLst>
      <p:ext uri="{BB962C8B-B14F-4D97-AF65-F5344CB8AC3E}">
        <p14:creationId xmlns:p14="http://schemas.microsoft.com/office/powerpoint/2010/main" val="3009424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246206" y="518462"/>
            <a:ext cx="9164960" cy="7833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latin typeface="+mn-ea"/>
                <a:cs typeface="Cordia New"/>
              </a:rPr>
              <a:t>1.</a:t>
            </a:r>
            <a:r>
              <a:rPr lang="ko-KR" altLang="en-US" sz="1600" b="1" dirty="0">
                <a:latin typeface="+mn-ea"/>
                <a:cs typeface="Cordia New"/>
              </a:rPr>
              <a:t> </a:t>
            </a:r>
            <a:r>
              <a:rPr lang="ko-KR" altLang="en-US" sz="1600" b="1" dirty="0" err="1">
                <a:latin typeface="+mn-ea"/>
                <a:cs typeface="Cordia New"/>
              </a:rPr>
              <a:t>재진단</a:t>
            </a:r>
            <a:r>
              <a:rPr lang="ko-KR" altLang="en-US" sz="1600" b="1" dirty="0">
                <a:latin typeface="+mn-ea"/>
                <a:cs typeface="Cordia New"/>
              </a:rPr>
              <a:t> 피드백 </a:t>
            </a:r>
            <a:r>
              <a:rPr lang="en-US" altLang="ko-KR" sz="1600" b="1" dirty="0">
                <a:latin typeface="+mn-ea"/>
                <a:cs typeface="Cordia New"/>
              </a:rPr>
              <a:t>: AL </a:t>
            </a:r>
            <a:r>
              <a:rPr lang="ko-KR" altLang="en-US" sz="1600" b="1" dirty="0">
                <a:latin typeface="+mn-ea"/>
                <a:cs typeface="Cordia New"/>
              </a:rPr>
              <a:t>시스템 방향성 </a:t>
            </a:r>
            <a:endParaRPr lang="en-US" altLang="ko-KR" sz="1600" b="1" dirty="0">
              <a:latin typeface="+mn-ea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+mn-ea"/>
                <a:cs typeface="Cordia New"/>
              </a:rPr>
              <a:t>목표 </a:t>
            </a:r>
            <a:r>
              <a:rPr lang="en-US" altLang="ko-KR" sz="1600" dirty="0">
                <a:latin typeface="+mn-ea"/>
                <a:cs typeface="Cordia New"/>
              </a:rPr>
              <a:t>: </a:t>
            </a:r>
            <a:r>
              <a:rPr lang="ko-KR" altLang="en-US" sz="1600" b="1" dirty="0">
                <a:latin typeface="+mn-ea"/>
                <a:cs typeface="Cordia New"/>
              </a:rPr>
              <a:t>지속가능한 </a:t>
            </a:r>
            <a:r>
              <a:rPr lang="en-US" altLang="ko-KR" sz="1600" b="1" dirty="0">
                <a:latin typeface="+mn-ea"/>
                <a:cs typeface="Cordia New"/>
              </a:rPr>
              <a:t>WSI Classification</a:t>
            </a:r>
            <a:r>
              <a:rPr lang="ko-KR" altLang="en-US" sz="1600" b="1" dirty="0">
                <a:latin typeface="+mn-ea"/>
                <a:cs typeface="Cordia New"/>
              </a:rPr>
              <a:t> 시스템 구축</a:t>
            </a:r>
            <a:endParaRPr lang="en-US" altLang="ko-KR" sz="1600" b="1" dirty="0">
              <a:latin typeface="+mn-ea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6518413-72BB-41F5-BE55-53B137315E4D}"/>
              </a:ext>
            </a:extLst>
          </p:cNvPr>
          <p:cNvGrpSpPr/>
          <p:nvPr/>
        </p:nvGrpSpPr>
        <p:grpSpPr>
          <a:xfrm>
            <a:off x="372641" y="1409357"/>
            <a:ext cx="5256284" cy="4387435"/>
            <a:chOff x="606298" y="683494"/>
            <a:chExt cx="7744174" cy="6464083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D414982B-0456-4F5C-ADC7-F8D33ACAC2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2743" r="28300"/>
            <a:stretch/>
          </p:blipFill>
          <p:spPr>
            <a:xfrm>
              <a:off x="1993665" y="4266838"/>
              <a:ext cx="1115897" cy="2880739"/>
            </a:xfrm>
            <a:prstGeom prst="rect">
              <a:avLst/>
            </a:prstGeom>
          </p:spPr>
        </p:pic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DF410A87-A2F2-4129-9782-062765E00950}"/>
                </a:ext>
              </a:extLst>
            </p:cNvPr>
            <p:cNvGrpSpPr/>
            <p:nvPr/>
          </p:nvGrpSpPr>
          <p:grpSpPr>
            <a:xfrm>
              <a:off x="606298" y="683494"/>
              <a:ext cx="7744174" cy="6152225"/>
              <a:chOff x="606298" y="683494"/>
              <a:chExt cx="7744174" cy="6152225"/>
            </a:xfrm>
          </p:grpSpPr>
          <p:pic>
            <p:nvPicPr>
              <p:cNvPr id="8" name="그림 4">
                <a:extLst>
                  <a:ext uri="{FF2B5EF4-FFF2-40B4-BE49-F238E27FC236}">
                    <a16:creationId xmlns:a16="http://schemas.microsoft.com/office/drawing/2014/main" id="{AFC6134B-3B9C-4882-A03F-A4BCD28463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606298" y="3671215"/>
                <a:ext cx="7704856" cy="877742"/>
              </a:xfrm>
              <a:prstGeom prst="rect">
                <a:avLst/>
              </a:prstGeom>
            </p:spPr>
          </p:pic>
          <p:sp>
            <p:nvSpPr>
              <p:cNvPr id="9" name="오른쪽 화살표 1">
                <a:extLst>
                  <a:ext uri="{FF2B5EF4-FFF2-40B4-BE49-F238E27FC236}">
                    <a16:creationId xmlns:a16="http://schemas.microsoft.com/office/drawing/2014/main" id="{8930C619-6BCE-4C27-8EF2-0E6BF508909F}"/>
                  </a:ext>
                </a:extLst>
              </p:cNvPr>
              <p:cNvSpPr/>
              <p:nvPr/>
            </p:nvSpPr>
            <p:spPr>
              <a:xfrm rot="10800000">
                <a:off x="4221313" y="1328398"/>
                <a:ext cx="651337" cy="483848"/>
              </a:xfrm>
              <a:prstGeom prst="rightArrow">
                <a:avLst/>
              </a:prstGeom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5A410C60-704C-4689-9E32-CC8B337BF3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97433" y="1073820"/>
                <a:ext cx="3014720" cy="2619394"/>
              </a:xfrm>
              <a:prstGeom prst="rect">
                <a:avLst/>
              </a:prstGeom>
            </p:spPr>
          </p:pic>
          <p:sp>
            <p:nvSpPr>
              <p:cNvPr id="11" name="오른쪽 화살표 27">
                <a:extLst>
                  <a:ext uri="{FF2B5EF4-FFF2-40B4-BE49-F238E27FC236}">
                    <a16:creationId xmlns:a16="http://schemas.microsoft.com/office/drawing/2014/main" id="{978FBF3F-8C94-45BA-BF24-98BDD31FB8A7}"/>
                  </a:ext>
                </a:extLst>
              </p:cNvPr>
              <p:cNvSpPr/>
              <p:nvPr/>
            </p:nvSpPr>
            <p:spPr>
              <a:xfrm rot="10800000">
                <a:off x="4202674" y="2199336"/>
                <a:ext cx="651337" cy="483848"/>
              </a:xfrm>
              <a:prstGeom prst="rightArrow">
                <a:avLst/>
              </a:prstGeom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오른쪽 화살표 28">
                <a:extLst>
                  <a:ext uri="{FF2B5EF4-FFF2-40B4-BE49-F238E27FC236}">
                    <a16:creationId xmlns:a16="http://schemas.microsoft.com/office/drawing/2014/main" id="{E1680249-B6AA-448C-BF58-E404583C5283}"/>
                  </a:ext>
                </a:extLst>
              </p:cNvPr>
              <p:cNvSpPr/>
              <p:nvPr/>
            </p:nvSpPr>
            <p:spPr>
              <a:xfrm rot="10800000">
                <a:off x="4221314" y="3152222"/>
                <a:ext cx="651337" cy="483848"/>
              </a:xfrm>
              <a:prstGeom prst="rightArrow">
                <a:avLst/>
              </a:prstGeom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0A753FE2-EA37-46D9-B8B3-81606912A35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32603"/>
              <a:stretch/>
            </p:blipFill>
            <p:spPr>
              <a:xfrm>
                <a:off x="5322828" y="1161987"/>
                <a:ext cx="2549375" cy="2531227"/>
              </a:xfrm>
              <a:prstGeom prst="rect">
                <a:avLst/>
              </a:prstGeom>
            </p:spPr>
          </p:pic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5F1872B4-E514-4323-9A98-51681F64138C}"/>
                  </a:ext>
                </a:extLst>
              </p:cNvPr>
              <p:cNvSpPr/>
              <p:nvPr/>
            </p:nvSpPr>
            <p:spPr>
              <a:xfrm>
                <a:off x="1872968" y="710900"/>
                <a:ext cx="1263650" cy="33337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dirty="0"/>
                  <a:t>WSI system</a:t>
                </a:r>
                <a:endParaRPr lang="ko-KR" altLang="en-US" sz="700" dirty="0"/>
              </a:p>
            </p:txBody>
          </p: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B0D7EA9B-1C6A-4BE8-8DC6-D6E2A5B06CE4}"/>
                  </a:ext>
                </a:extLst>
              </p:cNvPr>
              <p:cNvSpPr/>
              <p:nvPr/>
            </p:nvSpPr>
            <p:spPr>
              <a:xfrm>
                <a:off x="5581179" y="683494"/>
                <a:ext cx="2769293" cy="33337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800" dirty="0"/>
                  <a:t>Sample selection &amp; update</a:t>
                </a:r>
                <a:endParaRPr lang="ko-KR" altLang="en-US" sz="800" dirty="0"/>
              </a:p>
            </p:txBody>
          </p:sp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id="{3BE1FDFF-5F9D-4C5E-9848-38116ECBE8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09562" y="4545513"/>
                <a:ext cx="3618525" cy="2290206"/>
              </a:xfrm>
              <a:prstGeom prst="rect">
                <a:avLst/>
              </a:prstGeom>
            </p:spPr>
          </p:pic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74D2F851-B720-44B6-85E5-FE13D567E01C}"/>
                  </a:ext>
                </a:extLst>
              </p:cNvPr>
              <p:cNvSpPr/>
              <p:nvPr/>
            </p:nvSpPr>
            <p:spPr>
              <a:xfrm>
                <a:off x="3112283" y="3961547"/>
                <a:ext cx="2769293" cy="33337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/>
                  <a:t>Sustainable system</a:t>
                </a:r>
                <a:endParaRPr lang="ko-KR" altLang="en-US" sz="1100" dirty="0"/>
              </a:p>
            </p:txBody>
          </p:sp>
        </p:grp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41C60785-DD0B-47B1-9509-CE27CA2CADC8}"/>
              </a:ext>
            </a:extLst>
          </p:cNvPr>
          <p:cNvSpPr/>
          <p:nvPr/>
        </p:nvSpPr>
        <p:spPr>
          <a:xfrm>
            <a:off x="1218478" y="3550842"/>
            <a:ext cx="3470631" cy="21852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8B670BB-E1E5-4763-950D-D578ABE84FEE}"/>
              </a:ext>
            </a:extLst>
          </p:cNvPr>
          <p:cNvSpPr/>
          <p:nvPr/>
        </p:nvSpPr>
        <p:spPr>
          <a:xfrm>
            <a:off x="306211" y="5990610"/>
            <a:ext cx="8531591" cy="557868"/>
          </a:xfrm>
          <a:prstGeom prst="roundRect">
            <a:avLst>
              <a:gd name="adj" fmla="val 11203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변화하는 환경 속에서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b="1" dirty="0">
                <a:solidFill>
                  <a:schemeClr val="tx1"/>
                </a:solidFill>
              </a:rPr>
              <a:t>최소한의 노력과 데이터로</a:t>
            </a:r>
            <a:r>
              <a:rPr lang="ko-KR" altLang="en-US" sz="1600" dirty="0">
                <a:solidFill>
                  <a:schemeClr val="tx1"/>
                </a:solidFill>
              </a:rPr>
              <a:t> </a:t>
            </a:r>
            <a:r>
              <a:rPr lang="ko-KR" altLang="en-US" sz="1600" b="1" dirty="0">
                <a:solidFill>
                  <a:schemeClr val="tx1"/>
                </a:solidFill>
              </a:rPr>
              <a:t>최대한의 모델의 성능을 확보</a:t>
            </a:r>
            <a:r>
              <a:rPr lang="ko-KR" altLang="en-US" sz="1600" dirty="0">
                <a:solidFill>
                  <a:schemeClr val="tx1"/>
                </a:solidFill>
              </a:rPr>
              <a:t>하자</a:t>
            </a:r>
          </a:p>
        </p:txBody>
      </p:sp>
      <p:sp>
        <p:nvSpPr>
          <p:cNvPr id="18" name="자유형: 도형 17">
            <a:extLst>
              <a:ext uri="{FF2B5EF4-FFF2-40B4-BE49-F238E27FC236}">
                <a16:creationId xmlns:a16="http://schemas.microsoft.com/office/drawing/2014/main" id="{2132FA6C-9E9D-40E6-8AA6-0F1A9D975513}"/>
              </a:ext>
            </a:extLst>
          </p:cNvPr>
          <p:cNvSpPr/>
          <p:nvPr/>
        </p:nvSpPr>
        <p:spPr>
          <a:xfrm>
            <a:off x="5142409" y="1432560"/>
            <a:ext cx="640080" cy="4271554"/>
          </a:xfrm>
          <a:custGeom>
            <a:avLst/>
            <a:gdLst>
              <a:gd name="connsiteX0" fmla="*/ 640080 w 640080"/>
              <a:gd name="connsiteY0" fmla="*/ 0 h 4271554"/>
              <a:gd name="connsiteX1" fmla="*/ 640080 w 640080"/>
              <a:gd name="connsiteY1" fmla="*/ 4271554 h 4271554"/>
              <a:gd name="connsiteX2" fmla="*/ 0 w 640080"/>
              <a:gd name="connsiteY2" fmla="*/ 4271554 h 4271554"/>
              <a:gd name="connsiteX3" fmla="*/ 0 w 640080"/>
              <a:gd name="connsiteY3" fmla="*/ 2137954 h 4271554"/>
              <a:gd name="connsiteX4" fmla="*/ 640080 w 640080"/>
              <a:gd name="connsiteY4" fmla="*/ 0 h 4271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080" h="4271554">
                <a:moveTo>
                  <a:pt x="640080" y="0"/>
                </a:moveTo>
                <a:lnTo>
                  <a:pt x="640080" y="4271554"/>
                </a:lnTo>
                <a:lnTo>
                  <a:pt x="0" y="4271554"/>
                </a:lnTo>
                <a:lnTo>
                  <a:pt x="0" y="2137954"/>
                </a:lnTo>
                <a:lnTo>
                  <a:pt x="640080" y="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EB5D8BF-620F-4DC9-9138-02510DA7D107}"/>
              </a:ext>
            </a:extLst>
          </p:cNvPr>
          <p:cNvSpPr/>
          <p:nvPr/>
        </p:nvSpPr>
        <p:spPr>
          <a:xfrm>
            <a:off x="5904411" y="1867989"/>
            <a:ext cx="2871303" cy="37853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[</a:t>
            </a:r>
            <a:r>
              <a:rPr lang="ko-KR" altLang="en-US" b="1" dirty="0">
                <a:solidFill>
                  <a:schemeClr val="tx1"/>
                </a:solidFill>
              </a:rPr>
              <a:t>시스템</a:t>
            </a:r>
            <a:r>
              <a:rPr lang="en-US" altLang="ko-KR" b="1" dirty="0">
                <a:solidFill>
                  <a:schemeClr val="tx1"/>
                </a:solidFill>
              </a:rPr>
              <a:t>] 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지속적인 업데이트 상황 속에서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최소한의 학습 데이터로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최대한의 모델 성능을 확보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[</a:t>
            </a:r>
            <a:r>
              <a:rPr lang="ko-KR" altLang="en-US" b="1" dirty="0">
                <a:solidFill>
                  <a:schemeClr val="tx1"/>
                </a:solidFill>
              </a:rPr>
              <a:t>전문의</a:t>
            </a:r>
            <a:r>
              <a:rPr lang="en-US" altLang="ko-KR" b="1" dirty="0">
                <a:solidFill>
                  <a:schemeClr val="tx1"/>
                </a:solidFill>
              </a:rPr>
              <a:t>] 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Informative </a:t>
            </a:r>
            <a:r>
              <a:rPr lang="ko-KR" altLang="en-US" dirty="0">
                <a:solidFill>
                  <a:schemeClr val="tx1"/>
                </a:solidFill>
              </a:rPr>
              <a:t>데이터 선별 간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전문의 업무량 축소 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12E84A30-A6CA-4399-BE51-DD9E16EF17C5}"/>
              </a:ext>
            </a:extLst>
          </p:cNvPr>
          <p:cNvSpPr/>
          <p:nvPr/>
        </p:nvSpPr>
        <p:spPr>
          <a:xfrm>
            <a:off x="5904412" y="1476713"/>
            <a:ext cx="2825932" cy="330316"/>
          </a:xfrm>
          <a:prstGeom prst="roundRect">
            <a:avLst/>
          </a:prstGeom>
          <a:solidFill>
            <a:srgbClr val="8EB4E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세부 목표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AAEBFBF-345C-4509-8DE9-2353EEE197A2}"/>
              </a:ext>
            </a:extLst>
          </p:cNvPr>
          <p:cNvSpPr/>
          <p:nvPr/>
        </p:nvSpPr>
        <p:spPr>
          <a:xfrm>
            <a:off x="6188529" y="4030666"/>
            <a:ext cx="2302327" cy="7764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1964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81A9DB-2428-4592-9CB9-4FDE296FC276}"/>
              </a:ext>
            </a:extLst>
          </p:cNvPr>
          <p:cNvSpPr/>
          <p:nvPr/>
        </p:nvSpPr>
        <p:spPr>
          <a:xfrm>
            <a:off x="274320" y="582270"/>
            <a:ext cx="8485091" cy="1758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latin typeface="+mn-ea"/>
                <a:cs typeface="Cordia New"/>
              </a:rPr>
              <a:t>1.</a:t>
            </a:r>
            <a:r>
              <a:rPr lang="ko-KR" altLang="en-US" sz="1600" b="1" dirty="0">
                <a:latin typeface="+mn-ea"/>
                <a:cs typeface="Cordia New"/>
              </a:rPr>
              <a:t> </a:t>
            </a:r>
            <a:r>
              <a:rPr lang="ko-KR" altLang="en-US" sz="1600" b="1" dirty="0" err="1">
                <a:latin typeface="+mn-ea"/>
                <a:cs typeface="Cordia New"/>
              </a:rPr>
              <a:t>재진단</a:t>
            </a:r>
            <a:r>
              <a:rPr lang="ko-KR" altLang="en-US" sz="1600" b="1" dirty="0">
                <a:latin typeface="+mn-ea"/>
                <a:cs typeface="Cordia New"/>
              </a:rPr>
              <a:t> 피드백 </a:t>
            </a:r>
            <a:r>
              <a:rPr lang="en-US" altLang="ko-KR" sz="1600" b="1" dirty="0">
                <a:latin typeface="+mn-ea"/>
                <a:cs typeface="Cordia New"/>
              </a:rPr>
              <a:t>: </a:t>
            </a:r>
            <a:r>
              <a:rPr lang="ko-KR" altLang="en-US" sz="1600" b="1" dirty="0" err="1">
                <a:latin typeface="+mn-ea"/>
                <a:cs typeface="Cordia New"/>
              </a:rPr>
              <a:t>재진단</a:t>
            </a:r>
            <a:r>
              <a:rPr lang="ko-KR" altLang="en-US" sz="1600" b="1" dirty="0">
                <a:latin typeface="+mn-ea"/>
                <a:cs typeface="Cordia New"/>
              </a:rPr>
              <a:t> 방향성</a:t>
            </a:r>
            <a:endParaRPr lang="en-US" altLang="ko-KR" sz="1600" dirty="0">
              <a:latin typeface="+mn-ea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+mn-ea"/>
                <a:cs typeface="Cordia New"/>
              </a:rPr>
              <a:t>현황 </a:t>
            </a:r>
            <a:r>
              <a:rPr lang="en-US" altLang="ko-KR" sz="1600" dirty="0">
                <a:latin typeface="+mn-ea"/>
                <a:cs typeface="Cordia New"/>
              </a:rPr>
              <a:t>: </a:t>
            </a:r>
            <a:r>
              <a:rPr lang="ko-KR" altLang="en-US" sz="1600" dirty="0">
                <a:latin typeface="+mn-ea"/>
                <a:cs typeface="Cordia New"/>
              </a:rPr>
              <a:t>약 </a:t>
            </a:r>
            <a:r>
              <a:rPr lang="en-US" altLang="ko-KR" sz="1600" dirty="0">
                <a:latin typeface="+mn-ea"/>
                <a:cs typeface="Cordia New"/>
              </a:rPr>
              <a:t>15000</a:t>
            </a:r>
            <a:r>
              <a:rPr lang="ko-KR" altLang="en-US" sz="1600" dirty="0">
                <a:latin typeface="+mn-ea"/>
                <a:cs typeface="Cordia New"/>
              </a:rPr>
              <a:t>여개의 패치 중 </a:t>
            </a:r>
            <a:r>
              <a:rPr lang="en-US" altLang="ko-KR" sz="1600" dirty="0">
                <a:latin typeface="+mn-ea"/>
                <a:cs typeface="Cordia New"/>
              </a:rPr>
              <a:t>20%(3000</a:t>
            </a:r>
            <a:r>
              <a:rPr lang="ko-KR" altLang="en-US" sz="1600" dirty="0">
                <a:latin typeface="+mn-ea"/>
                <a:cs typeface="Cordia New"/>
              </a:rPr>
              <a:t>개</a:t>
            </a:r>
            <a:r>
              <a:rPr lang="en-US" altLang="ko-KR" sz="1600" dirty="0">
                <a:latin typeface="+mn-ea"/>
                <a:cs typeface="Cordia New"/>
              </a:rPr>
              <a:t>)</a:t>
            </a:r>
            <a:r>
              <a:rPr lang="ko-KR" altLang="en-US" sz="1600" dirty="0">
                <a:latin typeface="+mn-ea"/>
                <a:cs typeface="Cordia New"/>
              </a:rPr>
              <a:t>를</a:t>
            </a:r>
            <a:r>
              <a:rPr lang="en-US" altLang="ko-KR" sz="1600" dirty="0">
                <a:latin typeface="+mn-ea"/>
                <a:cs typeface="Cordia New"/>
              </a:rPr>
              <a:t> </a:t>
            </a:r>
            <a:r>
              <a:rPr lang="ko-KR" altLang="en-US" sz="1600" dirty="0">
                <a:latin typeface="+mn-ea"/>
                <a:cs typeface="Cordia New"/>
              </a:rPr>
              <a:t>추천하심</a:t>
            </a:r>
            <a:endParaRPr lang="en-US" altLang="ko-KR" sz="1600" dirty="0">
              <a:latin typeface="+mn-ea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Calibri" panose="020F0502020204030204" pitchFamily="34" charset="0"/>
                <a:cs typeface="Cordia New"/>
              </a:rPr>
              <a:t>Annotation</a:t>
            </a:r>
            <a:r>
              <a:rPr lang="ko-KR" altLang="en-US" dirty="0">
                <a:latin typeface="Calibri" panose="020F0502020204030204" pitchFamily="34" charset="0"/>
                <a:cs typeface="Cordia New"/>
              </a:rPr>
              <a:t>과 유사할 정도로 진행하심</a:t>
            </a:r>
            <a:r>
              <a:rPr lang="en-US" altLang="ko-KR" dirty="0">
                <a:latin typeface="Calibri" panose="020F0502020204030204" pitchFamily="34" charset="0"/>
                <a:cs typeface="Cordia New"/>
              </a:rPr>
              <a:t>.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Calibri" panose="020F0502020204030204" pitchFamily="34" charset="0"/>
                <a:cs typeface="Cordia New"/>
              </a:rPr>
              <a:t>이번과 같은 정도의 </a:t>
            </a:r>
            <a:r>
              <a:rPr lang="en-US" altLang="ko-KR" dirty="0">
                <a:latin typeface="Calibri" panose="020F0502020204030204" pitchFamily="34" charset="0"/>
                <a:cs typeface="Cordia New"/>
              </a:rPr>
              <a:t>Patch recommendation</a:t>
            </a:r>
            <a:r>
              <a:rPr lang="ko-KR" altLang="en-US" dirty="0">
                <a:latin typeface="Calibri" panose="020F0502020204030204" pitchFamily="34" charset="0"/>
                <a:cs typeface="Cordia New"/>
              </a:rPr>
              <a:t>은 지속 불가라고 판단됨  </a:t>
            </a:r>
            <a:endParaRPr lang="en-US" altLang="ko-KR" sz="1400" dirty="0">
              <a:latin typeface="+mn-ea"/>
            </a:endParaRPr>
          </a:p>
          <a:p>
            <a:pPr marL="457200" lvl="1">
              <a:lnSpc>
                <a:spcPct val="150000"/>
              </a:lnSpc>
            </a:pPr>
            <a:endParaRPr lang="en-US" altLang="ko-KR" sz="1400" dirty="0">
              <a:latin typeface="+mn-ea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DCB7DF7-6BB9-4262-BAE4-FCEFD3B74FB6}"/>
              </a:ext>
            </a:extLst>
          </p:cNvPr>
          <p:cNvSpPr/>
          <p:nvPr/>
        </p:nvSpPr>
        <p:spPr>
          <a:xfrm>
            <a:off x="347247" y="4949125"/>
            <a:ext cx="8649273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dirty="0" err="1">
                <a:latin typeface="+mn-ea"/>
                <a:cs typeface="Cordia New"/>
              </a:rPr>
              <a:t>재진단</a:t>
            </a:r>
            <a:r>
              <a:rPr lang="ko-KR" altLang="en-US" sz="1800" dirty="0">
                <a:latin typeface="+mn-ea"/>
                <a:cs typeface="Cordia New"/>
              </a:rPr>
              <a:t> 가이드라인 </a:t>
            </a:r>
            <a:r>
              <a:rPr lang="en-US" altLang="ko-KR" sz="1800" dirty="0">
                <a:latin typeface="+mn-ea"/>
                <a:cs typeface="Cordia New"/>
              </a:rPr>
              <a:t>: </a:t>
            </a:r>
            <a:r>
              <a:rPr lang="ko-KR" altLang="en-US" sz="1800" b="1" dirty="0">
                <a:latin typeface="+mn-ea"/>
              </a:rPr>
              <a:t>전문의 판단 하</a:t>
            </a:r>
            <a:r>
              <a:rPr lang="en-US" altLang="ko-KR" sz="1800" b="1" dirty="0">
                <a:latin typeface="+mn-ea"/>
              </a:rPr>
              <a:t> </a:t>
            </a:r>
            <a:r>
              <a:rPr lang="ko-KR" altLang="en-US" sz="1800" dirty="0">
                <a:latin typeface="+mn-ea"/>
              </a:rPr>
              <a:t>모델 학습에 도움이 될 패치 선택</a:t>
            </a:r>
            <a:endParaRPr lang="en-US" altLang="ko-KR" sz="1800" dirty="0">
              <a:latin typeface="+mn-ea"/>
              <a:cs typeface="Cordia New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+mn-ea"/>
              </a:rPr>
              <a:t>이번보다는 조금 더 가볍게 </a:t>
            </a:r>
            <a:r>
              <a:rPr lang="ko-KR" altLang="en-US" sz="1600" dirty="0" err="1">
                <a:latin typeface="+mn-ea"/>
              </a:rPr>
              <a:t>재진단</a:t>
            </a:r>
            <a:r>
              <a:rPr lang="ko-KR" altLang="en-US" sz="1600" dirty="0">
                <a:latin typeface="+mn-ea"/>
              </a:rPr>
              <a:t> 해주시길 권장드림 </a:t>
            </a:r>
            <a:endParaRPr lang="en-US" altLang="ko-KR" sz="1600" dirty="0">
              <a:latin typeface="+mn-ea"/>
            </a:endParaRPr>
          </a:p>
          <a:p>
            <a:pPr marL="457200" lvl="1"/>
            <a:endParaRPr lang="en-US" altLang="ko-KR" sz="1600" dirty="0">
              <a:latin typeface="+mn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+mn-ea"/>
              </a:rPr>
              <a:t>추후 </a:t>
            </a:r>
            <a:r>
              <a:rPr lang="ko-KR" altLang="en-US" sz="1600" dirty="0" err="1">
                <a:latin typeface="+mn-ea"/>
              </a:rPr>
              <a:t>재진단</a:t>
            </a:r>
            <a:r>
              <a:rPr lang="ko-KR" altLang="en-US" sz="1600" dirty="0">
                <a:latin typeface="+mn-ea"/>
              </a:rPr>
              <a:t> 결과 분석을 통해 구체적인 방안 탐색 예정 </a:t>
            </a:r>
            <a:endParaRPr lang="en-US" altLang="ko-KR" sz="1600" dirty="0">
              <a:latin typeface="+mn-ea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26042A2C-046D-492E-A446-BC03589092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6567051"/>
              </p:ext>
            </p:extLst>
          </p:nvPr>
        </p:nvGraphicFramePr>
        <p:xfrm>
          <a:off x="3476750" y="2725994"/>
          <a:ext cx="3035848" cy="175355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58962">
                  <a:extLst>
                    <a:ext uri="{9D8B030D-6E8A-4147-A177-3AD203B41FA5}">
                      <a16:colId xmlns:a16="http://schemas.microsoft.com/office/drawing/2014/main" val="3286654906"/>
                    </a:ext>
                  </a:extLst>
                </a:gridCol>
                <a:gridCol w="758962">
                  <a:extLst>
                    <a:ext uri="{9D8B030D-6E8A-4147-A177-3AD203B41FA5}">
                      <a16:colId xmlns:a16="http://schemas.microsoft.com/office/drawing/2014/main" val="1848630566"/>
                    </a:ext>
                  </a:extLst>
                </a:gridCol>
                <a:gridCol w="758962">
                  <a:extLst>
                    <a:ext uri="{9D8B030D-6E8A-4147-A177-3AD203B41FA5}">
                      <a16:colId xmlns:a16="http://schemas.microsoft.com/office/drawing/2014/main" val="3998158125"/>
                    </a:ext>
                  </a:extLst>
                </a:gridCol>
                <a:gridCol w="758962">
                  <a:extLst>
                    <a:ext uri="{9D8B030D-6E8A-4147-A177-3AD203B41FA5}">
                      <a16:colId xmlns:a16="http://schemas.microsoft.com/office/drawing/2014/main" val="1786864445"/>
                    </a:ext>
                  </a:extLst>
                </a:gridCol>
              </a:tblGrid>
              <a:tr h="314481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&lt;Stomach 53</a:t>
                      </a:r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 전체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Patch </a:t>
                      </a:r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현황 </a:t>
                      </a:r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&gt;</a:t>
                      </a:r>
                    </a:p>
                  </a:txBody>
                  <a:tcPr marL="89043" marR="89043" marT="44521" marB="44521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9114889"/>
                  </a:ext>
                </a:extLst>
              </a:tr>
              <a:tr h="314481"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306" marR="8306" marT="830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전문의 추천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</a:t>
                      </a:r>
                    </a:p>
                  </a:txBody>
                  <a:tcPr marL="8306" marR="8306" marT="830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전문의 추천 </a:t>
                      </a:r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</a:p>
                  </a:txBody>
                  <a:tcPr marL="8306" marR="8306" marT="830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Total</a:t>
                      </a:r>
                    </a:p>
                  </a:txBody>
                  <a:tcPr marL="8306" marR="8306" marT="830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9163781"/>
                  </a:ext>
                </a:extLst>
              </a:tr>
              <a:tr h="36447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모델 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추천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</a:t>
                      </a:r>
                    </a:p>
                  </a:txBody>
                  <a:tcPr marL="8306" marR="8306" marT="830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1715</a:t>
                      </a:r>
                    </a:p>
                  </a:txBody>
                  <a:tcPr marL="8306" marR="8306" marT="830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305</a:t>
                      </a:r>
                    </a:p>
                  </a:txBody>
                  <a:tcPr marL="8306" marR="8306" marT="830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2020</a:t>
                      </a:r>
                    </a:p>
                  </a:txBody>
                  <a:tcPr marL="8306" marR="8306" marT="830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2746947"/>
                  </a:ext>
                </a:extLst>
              </a:tr>
              <a:tr h="31448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모델 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추천 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</a:p>
                  </a:txBody>
                  <a:tcPr marL="8306" marR="8306" marT="830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1364</a:t>
                      </a:r>
                    </a:p>
                  </a:txBody>
                  <a:tcPr marL="8306" marR="8306" marT="830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11394</a:t>
                      </a:r>
                    </a:p>
                  </a:txBody>
                  <a:tcPr marL="8306" marR="8306" marT="830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12758</a:t>
                      </a:r>
                    </a:p>
                  </a:txBody>
                  <a:tcPr marL="8306" marR="8306" marT="830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4571206"/>
                  </a:ext>
                </a:extLst>
              </a:tr>
              <a:tr h="3168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Total</a:t>
                      </a:r>
                    </a:p>
                  </a:txBody>
                  <a:tcPr marL="8306" marR="8306" marT="830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3079</a:t>
                      </a:r>
                    </a:p>
                  </a:txBody>
                  <a:tcPr marL="8306" marR="8306" marT="830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11699</a:t>
                      </a:r>
                    </a:p>
                  </a:txBody>
                  <a:tcPr marL="8306" marR="8306" marT="830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14778</a:t>
                      </a:r>
                    </a:p>
                  </a:txBody>
                  <a:tcPr marL="8306" marR="8306" marT="8306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6602381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D3072E8B-2E7C-4E3E-B35E-611DF760AD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4327652"/>
              </p:ext>
            </p:extLst>
          </p:nvPr>
        </p:nvGraphicFramePr>
        <p:xfrm>
          <a:off x="451175" y="2883135"/>
          <a:ext cx="2632620" cy="147144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26524">
                  <a:extLst>
                    <a:ext uri="{9D8B030D-6E8A-4147-A177-3AD203B41FA5}">
                      <a16:colId xmlns:a16="http://schemas.microsoft.com/office/drawing/2014/main" val="2171047029"/>
                    </a:ext>
                  </a:extLst>
                </a:gridCol>
                <a:gridCol w="526524">
                  <a:extLst>
                    <a:ext uri="{9D8B030D-6E8A-4147-A177-3AD203B41FA5}">
                      <a16:colId xmlns:a16="http://schemas.microsoft.com/office/drawing/2014/main" val="3643257597"/>
                    </a:ext>
                  </a:extLst>
                </a:gridCol>
                <a:gridCol w="526524">
                  <a:extLst>
                    <a:ext uri="{9D8B030D-6E8A-4147-A177-3AD203B41FA5}">
                      <a16:colId xmlns:a16="http://schemas.microsoft.com/office/drawing/2014/main" val="330280122"/>
                    </a:ext>
                  </a:extLst>
                </a:gridCol>
                <a:gridCol w="526524">
                  <a:extLst>
                    <a:ext uri="{9D8B030D-6E8A-4147-A177-3AD203B41FA5}">
                      <a16:colId xmlns:a16="http://schemas.microsoft.com/office/drawing/2014/main" val="1559226868"/>
                    </a:ext>
                  </a:extLst>
                </a:gridCol>
                <a:gridCol w="526524">
                  <a:extLst>
                    <a:ext uri="{9D8B030D-6E8A-4147-A177-3AD203B41FA5}">
                      <a16:colId xmlns:a16="http://schemas.microsoft.com/office/drawing/2014/main" val="3553835545"/>
                    </a:ext>
                  </a:extLst>
                </a:gridCol>
              </a:tblGrid>
              <a:tr h="367861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57" marR="5457" marT="54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900" b="1" u="none" strike="noStrike" dirty="0">
                          <a:effectLst/>
                        </a:rPr>
                        <a:t>Oracle </a:t>
                      </a:r>
                      <a:r>
                        <a:rPr lang="ko-KR" altLang="en-US" sz="900" b="1" u="none" strike="noStrike" dirty="0" err="1">
                          <a:effectLst/>
                        </a:rPr>
                        <a:t>재학습</a:t>
                      </a:r>
                      <a:r>
                        <a:rPr lang="ko-KR" altLang="en-US" sz="900" b="1" u="none" strike="noStrike" dirty="0">
                          <a:effectLst/>
                        </a:rPr>
                        <a:t> 진단 </a:t>
                      </a:r>
                      <a:r>
                        <a:rPr lang="en-US" altLang="ko-KR" sz="900" b="1" u="none" strike="noStrike" dirty="0">
                          <a:effectLst/>
                        </a:rPr>
                        <a:t>(Correct / False)</a:t>
                      </a:r>
                      <a:endParaRPr lang="ko-KR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7472" marR="77472" marT="38736" marB="387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5958429"/>
                  </a:ext>
                </a:extLst>
              </a:tr>
              <a:tr h="367861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57" marR="5457" marT="54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u="none" strike="noStrike" dirty="0">
                          <a:effectLst/>
                        </a:rPr>
                        <a:t>N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57" marR="5457" marT="54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u="none" strike="noStrike">
                          <a:effectLst/>
                        </a:rPr>
                        <a:t>M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57" marR="5457" marT="54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u="none" strike="noStrike" dirty="0">
                          <a:effectLst/>
                        </a:rPr>
                        <a:t>D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57" marR="5457" marT="54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u="none" strike="noStrike" dirty="0">
                          <a:effectLst/>
                        </a:rPr>
                        <a:t>Total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57" marR="5457" marT="54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9316668"/>
                  </a:ext>
                </a:extLst>
              </a:tr>
              <a:tr h="36786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u="none" strike="noStrike" dirty="0">
                          <a:effectLst/>
                        </a:rPr>
                        <a:t>Stomach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57" marR="5457" marT="54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25</a:t>
                      </a:r>
                    </a:p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(1/24)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57" marR="5457" marT="54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13</a:t>
                      </a:r>
                    </a:p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(11/2)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57" marR="5457" marT="54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15</a:t>
                      </a:r>
                    </a:p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(13/2)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57" marR="5457" marT="54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53</a:t>
                      </a:r>
                    </a:p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(27/28)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57" marR="5457" marT="54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4704649"/>
                  </a:ext>
                </a:extLst>
              </a:tr>
              <a:tr h="36786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u="none" strike="noStrike" dirty="0">
                          <a:effectLst/>
                        </a:rPr>
                        <a:t>Colon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57" marR="5457" marT="54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2</a:t>
                      </a:r>
                    </a:p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(0/2)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57" marR="5457" marT="54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1</a:t>
                      </a:r>
                    </a:p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(1/0)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57" marR="5457" marT="54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1</a:t>
                      </a:r>
                    </a:p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(0/1)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57" marR="5457" marT="54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4</a:t>
                      </a:r>
                    </a:p>
                    <a:p>
                      <a:pPr algn="ctr" fontAlgn="ctr"/>
                      <a:r>
                        <a:rPr lang="en-US" altLang="ko-KR" sz="900" u="none" strike="noStrike" dirty="0">
                          <a:effectLst/>
                        </a:rPr>
                        <a:t>(1/3)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457" marR="5457" marT="545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9168691"/>
                  </a:ext>
                </a:extLst>
              </a:tr>
            </a:tbl>
          </a:graphicData>
        </a:graphic>
      </p:graphicFrame>
      <p:sp>
        <p:nvSpPr>
          <p:cNvPr id="20" name="직사각형 19">
            <a:extLst>
              <a:ext uri="{FF2B5EF4-FFF2-40B4-BE49-F238E27FC236}">
                <a16:creationId xmlns:a16="http://schemas.microsoft.com/office/drawing/2014/main" id="{20C067CB-CD2F-4E0E-922F-D75B29A9D358}"/>
              </a:ext>
            </a:extLst>
          </p:cNvPr>
          <p:cNvSpPr/>
          <p:nvPr/>
        </p:nvSpPr>
        <p:spPr>
          <a:xfrm>
            <a:off x="451172" y="3574578"/>
            <a:ext cx="2632623" cy="4039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A7267792-9C0D-468B-B6D3-76D55FD8D826}"/>
              </a:ext>
            </a:extLst>
          </p:cNvPr>
          <p:cNvSpPr/>
          <p:nvPr/>
        </p:nvSpPr>
        <p:spPr>
          <a:xfrm>
            <a:off x="3136861" y="2740312"/>
            <a:ext cx="231942" cy="1610473"/>
          </a:xfrm>
          <a:custGeom>
            <a:avLst/>
            <a:gdLst>
              <a:gd name="connsiteX0" fmla="*/ 0 w 391886"/>
              <a:gd name="connsiteY0" fmla="*/ 1265465 h 2204358"/>
              <a:gd name="connsiteX1" fmla="*/ 0 w 391886"/>
              <a:gd name="connsiteY1" fmla="*/ 1714500 h 2204358"/>
              <a:gd name="connsiteX2" fmla="*/ 391886 w 391886"/>
              <a:gd name="connsiteY2" fmla="*/ 2204358 h 2204358"/>
              <a:gd name="connsiteX3" fmla="*/ 391886 w 391886"/>
              <a:gd name="connsiteY3" fmla="*/ 0 h 2204358"/>
              <a:gd name="connsiteX4" fmla="*/ 0 w 391886"/>
              <a:gd name="connsiteY4" fmla="*/ 1265465 h 2204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1886" h="2204358">
                <a:moveTo>
                  <a:pt x="0" y="1265465"/>
                </a:moveTo>
                <a:lnTo>
                  <a:pt x="0" y="1714500"/>
                </a:lnTo>
                <a:lnTo>
                  <a:pt x="391886" y="2204358"/>
                </a:lnTo>
                <a:lnTo>
                  <a:pt x="391886" y="0"/>
                </a:lnTo>
                <a:lnTo>
                  <a:pt x="0" y="126546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392E2D81-8C26-4DDA-9646-49C3F07BB4FD}"/>
              </a:ext>
            </a:extLst>
          </p:cNvPr>
          <p:cNvGrpSpPr/>
          <p:nvPr/>
        </p:nvGrpSpPr>
        <p:grpSpPr>
          <a:xfrm>
            <a:off x="6793524" y="2681734"/>
            <a:ext cx="1693746" cy="1828289"/>
            <a:chOff x="6951692" y="4303995"/>
            <a:chExt cx="1693746" cy="1828289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2473290A-3BB8-4807-AB50-2E81589BDC45}"/>
                </a:ext>
              </a:extLst>
            </p:cNvPr>
            <p:cNvSpPr/>
            <p:nvPr/>
          </p:nvSpPr>
          <p:spPr>
            <a:xfrm>
              <a:off x="7063721" y="4751617"/>
              <a:ext cx="1063129" cy="1063129"/>
            </a:xfrm>
            <a:prstGeom prst="ellipse">
              <a:avLst/>
            </a:prstGeom>
            <a:noFill/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1603264A-F032-4A33-8820-356411E93A7F}"/>
                </a:ext>
              </a:extLst>
            </p:cNvPr>
            <p:cNvSpPr/>
            <p:nvPr/>
          </p:nvSpPr>
          <p:spPr>
            <a:xfrm>
              <a:off x="7405082" y="4702628"/>
              <a:ext cx="1162595" cy="1162595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09149EBF-D059-4545-9479-71CA6669BD00}"/>
                </a:ext>
              </a:extLst>
            </p:cNvPr>
            <p:cNvSpPr/>
            <p:nvPr/>
          </p:nvSpPr>
          <p:spPr>
            <a:xfrm>
              <a:off x="6951692" y="4303995"/>
              <a:ext cx="886680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ctr"/>
              <a:r>
                <a:rPr lang="ko-KR" altLang="en-US" sz="105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모델 </a:t>
              </a:r>
              <a:endParaRPr lang="en-US" altLang="ko-KR" sz="105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 fontAlgn="ctr"/>
              <a:r>
                <a:rPr lang="ko-KR" altLang="en-US" sz="105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추천</a:t>
              </a:r>
              <a:endParaRPr lang="en-US" altLang="ko-KR" sz="105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07E299CD-BE80-4AE9-B38A-284108C89C62}"/>
                </a:ext>
              </a:extLst>
            </p:cNvPr>
            <p:cNvSpPr/>
            <p:nvPr/>
          </p:nvSpPr>
          <p:spPr>
            <a:xfrm>
              <a:off x="7650173" y="4303995"/>
              <a:ext cx="886680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ctr"/>
              <a:r>
                <a:rPr lang="ko-KR" altLang="en-US" sz="105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전문의 </a:t>
              </a:r>
              <a:endParaRPr lang="en-US" altLang="ko-KR" sz="105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 fontAlgn="ctr"/>
              <a:r>
                <a:rPr lang="ko-KR" altLang="en-US" sz="105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추천</a:t>
              </a:r>
              <a:endParaRPr lang="en-US" altLang="ko-KR" sz="105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BF550A82-9197-48A5-A4C9-1684735ABF32}"/>
                </a:ext>
              </a:extLst>
            </p:cNvPr>
            <p:cNvSpPr/>
            <p:nvPr/>
          </p:nvSpPr>
          <p:spPr>
            <a:xfrm>
              <a:off x="7473468" y="5099439"/>
              <a:ext cx="5822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ctr"/>
              <a:r>
                <a:rPr lang="en-US" altLang="ko-KR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1715</a:t>
              </a: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713DB2AA-BF15-4B0A-AAD6-222F8894A149}"/>
                </a:ext>
              </a:extLst>
            </p:cNvPr>
            <p:cNvSpPr/>
            <p:nvPr/>
          </p:nvSpPr>
          <p:spPr>
            <a:xfrm>
              <a:off x="6995023" y="5091042"/>
              <a:ext cx="48282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ctr"/>
              <a:r>
                <a:rPr lang="en-US" altLang="ko-KR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305</a:t>
              </a: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0FADBB16-C37F-45CA-B433-C6E974874F33}"/>
                </a:ext>
              </a:extLst>
            </p:cNvPr>
            <p:cNvSpPr/>
            <p:nvPr/>
          </p:nvSpPr>
          <p:spPr>
            <a:xfrm>
              <a:off x="8063227" y="5095396"/>
              <a:ext cx="5822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ctr"/>
              <a:r>
                <a:rPr lang="en-US" altLang="ko-KR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1364</a:t>
              </a: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8C54C2E8-0F7A-4AB5-A79E-BC3E0EED04E2}"/>
                </a:ext>
              </a:extLst>
            </p:cNvPr>
            <p:cNvSpPr/>
            <p:nvPr/>
          </p:nvSpPr>
          <p:spPr>
            <a:xfrm>
              <a:off x="7085839" y="5901452"/>
              <a:ext cx="832279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ctr"/>
              <a:r>
                <a:rPr lang="en-US" altLang="ko-KR" sz="900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* Patch</a:t>
              </a:r>
              <a:r>
                <a:rPr lang="ko-KR" altLang="en-US" sz="900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개수</a:t>
              </a:r>
              <a:endParaRPr lang="en-US" altLang="ko-KR" sz="9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EB9F3CE-796D-4B37-AA55-4020DFCB3F91}"/>
              </a:ext>
            </a:extLst>
          </p:cNvPr>
          <p:cNvSpPr/>
          <p:nvPr/>
        </p:nvSpPr>
        <p:spPr>
          <a:xfrm>
            <a:off x="3399285" y="2605751"/>
            <a:ext cx="5360126" cy="209757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62CFDCEB-87A9-48A8-8C51-3A3FE20A5E4C}"/>
              </a:ext>
            </a:extLst>
          </p:cNvPr>
          <p:cNvSpPr/>
          <p:nvPr/>
        </p:nvSpPr>
        <p:spPr>
          <a:xfrm>
            <a:off x="937204" y="2492779"/>
            <a:ext cx="3144812" cy="705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&lt;</a:t>
            </a:r>
            <a:r>
              <a:rPr lang="ko-KR" altLang="en-US" sz="1400" b="1" dirty="0" err="1">
                <a:latin typeface="Calibri" panose="020F0502020204030204" pitchFamily="34" charset="0"/>
                <a:cs typeface="Cordia New"/>
              </a:rPr>
              <a:t>재진단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WSI </a:t>
            </a:r>
            <a:r>
              <a:rPr lang="ko-KR" altLang="en-US" b="1" dirty="0">
                <a:latin typeface="Calibri" panose="020F0502020204030204" pitchFamily="34" charset="0"/>
                <a:cs typeface="Cordia New"/>
              </a:rPr>
              <a:t>현황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&gt;</a:t>
            </a: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98136A3-0A73-4568-919C-FE5E5CCCA6B2}"/>
              </a:ext>
            </a:extLst>
          </p:cNvPr>
          <p:cNvSpPr/>
          <p:nvPr/>
        </p:nvSpPr>
        <p:spPr>
          <a:xfrm>
            <a:off x="5333147" y="2243841"/>
            <a:ext cx="3144812" cy="705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&lt;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패치 추천 현황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&gt;</a:t>
            </a: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93327108-F6CB-498E-8D99-6A256CF46622}"/>
              </a:ext>
            </a:extLst>
          </p:cNvPr>
          <p:cNvSpPr/>
          <p:nvPr/>
        </p:nvSpPr>
        <p:spPr>
          <a:xfrm>
            <a:off x="246206" y="133002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620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81A9DB-2428-4592-9CB9-4FDE296FC276}"/>
              </a:ext>
            </a:extLst>
          </p:cNvPr>
          <p:cNvSpPr/>
          <p:nvPr/>
        </p:nvSpPr>
        <p:spPr>
          <a:xfrm>
            <a:off x="274320" y="582270"/>
            <a:ext cx="8485091" cy="743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latin typeface="+mn-ea"/>
                <a:cs typeface="Cordia New"/>
              </a:rPr>
              <a:t>2.</a:t>
            </a:r>
            <a:r>
              <a:rPr lang="ko-KR" altLang="en-US" sz="1600" b="1" dirty="0">
                <a:latin typeface="+mn-ea"/>
                <a:cs typeface="Cordia New"/>
              </a:rPr>
              <a:t> 지속 가능한 데이터 확보 방안 </a:t>
            </a:r>
            <a:r>
              <a:rPr lang="en-US" altLang="ko-KR" sz="1600" b="1" dirty="0">
                <a:latin typeface="+mn-ea"/>
                <a:cs typeface="Cordia New"/>
              </a:rPr>
              <a:t>: AL framework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+mn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CC480CB-14D6-4093-9744-C28F75DC2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4598"/>
            <a:ext cx="9144000" cy="4688803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97FEDABC-0985-4FCB-A656-DE07DA87CFEF}"/>
              </a:ext>
            </a:extLst>
          </p:cNvPr>
          <p:cNvGrpSpPr/>
          <p:nvPr/>
        </p:nvGrpSpPr>
        <p:grpSpPr>
          <a:xfrm>
            <a:off x="5676676" y="3626884"/>
            <a:ext cx="3684071" cy="277448"/>
            <a:chOff x="5676676" y="3626884"/>
            <a:chExt cx="3684071" cy="277448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87992035-E161-40E0-AF93-875C67A885BB}"/>
                </a:ext>
              </a:extLst>
            </p:cNvPr>
            <p:cNvSpPr/>
            <p:nvPr/>
          </p:nvSpPr>
          <p:spPr>
            <a:xfrm>
              <a:off x="5676676" y="3626884"/>
              <a:ext cx="2671700" cy="2774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900" dirty="0">
                  <a:latin typeface="Calibri" panose="020F0502020204030204" pitchFamily="34" charset="0"/>
                  <a:cs typeface="Cordia New"/>
                </a:rPr>
                <a:t>데이터 추가</a:t>
              </a:r>
              <a:endParaRPr lang="en-US" altLang="ko-KR" sz="900" dirty="0">
                <a:latin typeface="Calibri" panose="020F0502020204030204" pitchFamily="34" charset="0"/>
                <a:cs typeface="Cordia New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B2853BB-81DE-4FE6-8266-371A0172CB42}"/>
                </a:ext>
              </a:extLst>
            </p:cNvPr>
            <p:cNvSpPr/>
            <p:nvPr/>
          </p:nvSpPr>
          <p:spPr>
            <a:xfrm>
              <a:off x="6689047" y="3626884"/>
              <a:ext cx="2671700" cy="2774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900" dirty="0">
                  <a:latin typeface="Calibri" panose="020F0502020204030204" pitchFamily="34" charset="0"/>
                  <a:cs typeface="Cordia New"/>
                </a:rPr>
                <a:t>&lt;</a:t>
              </a:r>
              <a:r>
                <a:rPr lang="ko-KR" altLang="en-US" sz="900" dirty="0">
                  <a:latin typeface="Calibri" panose="020F0502020204030204" pitchFamily="34" charset="0"/>
                  <a:cs typeface="Cordia New"/>
                </a:rPr>
                <a:t>모델 학습간 활용</a:t>
              </a:r>
              <a:r>
                <a:rPr lang="en-US" altLang="ko-KR" sz="900" dirty="0">
                  <a:latin typeface="Calibri" panose="020F0502020204030204" pitchFamily="34" charset="0"/>
                  <a:cs typeface="Cordia New"/>
                </a:rPr>
                <a:t>&gt;</a:t>
              </a:r>
            </a:p>
          </p:txBody>
        </p:sp>
      </p:grp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67BC3C81-CD83-429F-8A77-C66434397C43}"/>
              </a:ext>
            </a:extLst>
          </p:cNvPr>
          <p:cNvSpPr/>
          <p:nvPr/>
        </p:nvSpPr>
        <p:spPr>
          <a:xfrm>
            <a:off x="6400801" y="3877117"/>
            <a:ext cx="1692728" cy="669471"/>
          </a:xfrm>
          <a:prstGeom prst="roundRect">
            <a:avLst>
              <a:gd name="adj" fmla="val 7826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96C42E5-439B-4C21-97C9-8FCF51A3B9B9}"/>
              </a:ext>
            </a:extLst>
          </p:cNvPr>
          <p:cNvSpPr/>
          <p:nvPr/>
        </p:nvSpPr>
        <p:spPr>
          <a:xfrm>
            <a:off x="246206" y="15437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9177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81A9DB-2428-4592-9CB9-4FDE296FC276}"/>
              </a:ext>
            </a:extLst>
          </p:cNvPr>
          <p:cNvSpPr/>
          <p:nvPr/>
        </p:nvSpPr>
        <p:spPr>
          <a:xfrm>
            <a:off x="274320" y="582270"/>
            <a:ext cx="8485091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latin typeface="+mn-ea"/>
                <a:cs typeface="Cordia New"/>
              </a:rPr>
              <a:t>2.</a:t>
            </a:r>
            <a:r>
              <a:rPr lang="ko-KR" altLang="en-US" sz="1600" b="1" dirty="0">
                <a:latin typeface="+mn-ea"/>
                <a:cs typeface="Cordia New"/>
              </a:rPr>
              <a:t> 지속 가능한 데이터 확보 논의 </a:t>
            </a:r>
            <a:endParaRPr lang="en-US" altLang="ko-KR" sz="1600" b="1" dirty="0">
              <a:latin typeface="+mn-ea"/>
              <a:cs typeface="Cordia New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73363F0-3C05-413F-BC97-6EDD563E5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4630"/>
            <a:ext cx="9144000" cy="466874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280EB40E-4E74-4ACA-AA45-2F91C58A5F5D}"/>
              </a:ext>
            </a:extLst>
          </p:cNvPr>
          <p:cNvSpPr/>
          <p:nvPr/>
        </p:nvSpPr>
        <p:spPr>
          <a:xfrm>
            <a:off x="10886" y="2569029"/>
            <a:ext cx="9100457" cy="42597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79EFA81-F8A1-46A2-826C-1673E3092972}"/>
              </a:ext>
            </a:extLst>
          </p:cNvPr>
          <p:cNvSpPr/>
          <p:nvPr/>
        </p:nvSpPr>
        <p:spPr>
          <a:xfrm>
            <a:off x="10886" y="1094630"/>
            <a:ext cx="9100457" cy="13763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47D5362-4866-43C1-A4DA-264F49E01D98}"/>
              </a:ext>
            </a:extLst>
          </p:cNvPr>
          <p:cNvSpPr/>
          <p:nvPr/>
        </p:nvSpPr>
        <p:spPr>
          <a:xfrm>
            <a:off x="274319" y="2650556"/>
            <a:ext cx="8485091" cy="2128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+mn-ea"/>
                <a:cs typeface="Cordia New"/>
              </a:rPr>
              <a:t>목표 </a:t>
            </a:r>
            <a:r>
              <a:rPr lang="en-US" altLang="ko-KR" sz="1600" dirty="0">
                <a:latin typeface="+mn-ea"/>
                <a:cs typeface="Cordia New"/>
              </a:rPr>
              <a:t>: </a:t>
            </a:r>
            <a:r>
              <a:rPr lang="ko-KR" altLang="en-US" sz="1600" dirty="0">
                <a:latin typeface="+mn-ea"/>
                <a:cs typeface="Cordia New"/>
              </a:rPr>
              <a:t>전문의 분들께 큰 업무 </a:t>
            </a:r>
            <a:r>
              <a:rPr lang="ko-KR" altLang="en-US" sz="1600" dirty="0" err="1">
                <a:latin typeface="+mn-ea"/>
                <a:cs typeface="Cordia New"/>
              </a:rPr>
              <a:t>부담없는</a:t>
            </a:r>
            <a:r>
              <a:rPr lang="ko-KR" altLang="en-US" sz="1600" dirty="0">
                <a:latin typeface="+mn-ea"/>
                <a:cs typeface="Cordia New"/>
              </a:rPr>
              <a:t> 지속가능한 </a:t>
            </a:r>
            <a:r>
              <a:rPr lang="ko-KR" altLang="en-US" sz="1600" dirty="0" err="1">
                <a:latin typeface="+mn-ea"/>
                <a:cs typeface="Cordia New"/>
              </a:rPr>
              <a:t>재진단</a:t>
            </a:r>
            <a:r>
              <a:rPr lang="ko-KR" altLang="en-US" sz="1600" dirty="0">
                <a:latin typeface="+mn-ea"/>
                <a:cs typeface="Cordia New"/>
              </a:rPr>
              <a:t> 방안 탐색 </a:t>
            </a:r>
            <a:endParaRPr lang="en-US" altLang="ko-KR" sz="1600" dirty="0">
              <a:latin typeface="+mn-ea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+mn-ea"/>
                <a:cs typeface="Cordia New"/>
              </a:rPr>
              <a:t>현황 </a:t>
            </a:r>
            <a:r>
              <a:rPr lang="en-US" altLang="ko-KR" sz="1600" dirty="0">
                <a:latin typeface="+mn-ea"/>
                <a:cs typeface="Cordia New"/>
              </a:rPr>
              <a:t>: </a:t>
            </a:r>
            <a:r>
              <a:rPr lang="ko-KR" altLang="en-US" sz="1600" dirty="0">
                <a:latin typeface="+mn-ea"/>
                <a:cs typeface="Cordia New"/>
              </a:rPr>
              <a:t>일주일 당 약 </a:t>
            </a:r>
            <a:r>
              <a:rPr lang="en-US" altLang="ko-KR" sz="1600" dirty="0">
                <a:latin typeface="+mn-ea"/>
                <a:cs typeface="Cordia New"/>
              </a:rPr>
              <a:t>480</a:t>
            </a:r>
            <a:r>
              <a:rPr lang="ko-KR" altLang="en-US" sz="1600" dirty="0">
                <a:latin typeface="+mn-ea"/>
                <a:cs typeface="Cordia New"/>
              </a:rPr>
              <a:t>건의 추천 </a:t>
            </a:r>
            <a:r>
              <a:rPr lang="en-US" altLang="ko-KR" sz="1600" dirty="0">
                <a:latin typeface="+mn-ea"/>
                <a:cs typeface="Cordia New"/>
              </a:rPr>
              <a:t>WSI</a:t>
            </a:r>
            <a:r>
              <a:rPr lang="ko-KR" altLang="en-US" sz="1600" dirty="0">
                <a:latin typeface="+mn-ea"/>
                <a:cs typeface="Cordia New"/>
              </a:rPr>
              <a:t> 데이터 누적</a:t>
            </a:r>
            <a:endParaRPr lang="en-US" altLang="ko-KR" sz="1600" dirty="0">
              <a:latin typeface="+mn-ea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Calibri" panose="020F0502020204030204" pitchFamily="34" charset="0"/>
                <a:cs typeface="Cordia New"/>
              </a:rPr>
              <a:t>테스트 </a:t>
            </a:r>
            <a:r>
              <a:rPr lang="en-US" altLang="ko-KR" dirty="0">
                <a:latin typeface="Calibri" panose="020F0502020204030204" pitchFamily="34" charset="0"/>
                <a:cs typeface="Cordia New"/>
              </a:rPr>
              <a:t>: </a:t>
            </a:r>
            <a:r>
              <a:rPr lang="ko-KR" altLang="en-US" dirty="0">
                <a:latin typeface="Calibri" panose="020F0502020204030204" pitchFamily="34" charset="0"/>
                <a:cs typeface="Cordia New"/>
              </a:rPr>
              <a:t>실제 일주일</a:t>
            </a:r>
            <a:r>
              <a:rPr lang="en-US" altLang="ko-KR" dirty="0">
                <a:latin typeface="Calibri" panose="020F0502020204030204" pitchFamily="34" charset="0"/>
                <a:cs typeface="Cordia New"/>
              </a:rPr>
              <a:t> (12.22.16 ~ 22) </a:t>
            </a:r>
            <a:r>
              <a:rPr lang="ko-KR" altLang="en-US" dirty="0">
                <a:latin typeface="Calibri" panose="020F0502020204030204" pitchFamily="34" charset="0"/>
                <a:cs typeface="Cordia New"/>
              </a:rPr>
              <a:t>데이터  </a:t>
            </a:r>
            <a:r>
              <a:rPr lang="en-US" altLang="ko-KR" dirty="0">
                <a:latin typeface="Calibri" panose="020F0502020204030204" pitchFamily="34" charset="0"/>
                <a:cs typeface="Cordia New"/>
              </a:rPr>
              <a:t>5461</a:t>
            </a:r>
            <a:r>
              <a:rPr lang="ko-KR" altLang="en-US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dirty="0">
                <a:latin typeface="Calibri" panose="020F0502020204030204" pitchFamily="34" charset="0"/>
                <a:cs typeface="Cordia New"/>
              </a:rPr>
              <a:t>WSI </a:t>
            </a:r>
            <a:r>
              <a:rPr lang="ko-KR" altLang="en-US" dirty="0">
                <a:latin typeface="Calibri" panose="020F0502020204030204" pitchFamily="34" charset="0"/>
                <a:cs typeface="Cordia New"/>
              </a:rPr>
              <a:t>이미지에 대해 점검</a:t>
            </a: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Calibri" panose="020F0502020204030204" pitchFamily="34" charset="0"/>
                <a:cs typeface="Cordia New"/>
              </a:rPr>
              <a:t>총 </a:t>
            </a:r>
            <a:r>
              <a:rPr lang="en-US" altLang="ko-KR" dirty="0">
                <a:latin typeface="Calibri" panose="020F0502020204030204" pitchFamily="34" charset="0"/>
                <a:cs typeface="Cordia New"/>
              </a:rPr>
              <a:t>7</a:t>
            </a:r>
            <a:r>
              <a:rPr lang="ko-KR" altLang="en-US" dirty="0">
                <a:latin typeface="Calibri" panose="020F0502020204030204" pitchFamily="34" charset="0"/>
                <a:cs typeface="Cordia New"/>
              </a:rPr>
              <a:t>일간 </a:t>
            </a:r>
            <a:r>
              <a:rPr lang="en-US" altLang="ko-KR" dirty="0">
                <a:latin typeface="Calibri" panose="020F0502020204030204" pitchFamily="34" charset="0"/>
                <a:cs typeface="Cordia New"/>
              </a:rPr>
              <a:t>5461 WSI </a:t>
            </a:r>
            <a:r>
              <a:rPr lang="ko-KR" altLang="en-US" dirty="0">
                <a:latin typeface="Calibri" panose="020F0502020204030204" pitchFamily="34" charset="0"/>
                <a:cs typeface="Cordia New"/>
              </a:rPr>
              <a:t>이미지 중 </a:t>
            </a:r>
            <a:r>
              <a:rPr lang="en-US" altLang="ko-KR" dirty="0">
                <a:latin typeface="Calibri" panose="020F0502020204030204" pitchFamily="34" charset="0"/>
                <a:cs typeface="Cordia New"/>
              </a:rPr>
              <a:t>483</a:t>
            </a:r>
            <a:r>
              <a:rPr lang="ko-KR" altLang="en-US" dirty="0">
                <a:latin typeface="Calibri" panose="020F0502020204030204" pitchFamily="34" charset="0"/>
                <a:cs typeface="Cordia New"/>
              </a:rPr>
              <a:t>개</a:t>
            </a:r>
            <a:r>
              <a:rPr lang="en-US" altLang="ko-KR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dirty="0">
                <a:latin typeface="Calibri" panose="020F0502020204030204" pitchFamily="34" charset="0"/>
                <a:cs typeface="Cordia New"/>
              </a:rPr>
              <a:t>추천함</a:t>
            </a:r>
            <a:r>
              <a:rPr lang="ko-KR" altLang="en-US" sz="1100" dirty="0">
                <a:latin typeface="Calibri" panose="020F0502020204030204" pitchFamily="34" charset="0"/>
                <a:cs typeface="Cordia New"/>
              </a:rPr>
              <a:t> </a:t>
            </a:r>
            <a:endParaRPr lang="en-US" altLang="ko-KR" sz="11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+mn-ea"/>
              <a:cs typeface="Cordia New"/>
            </a:endParaRPr>
          </a:p>
          <a:p>
            <a:pPr marL="457200" lvl="1">
              <a:lnSpc>
                <a:spcPct val="150000"/>
              </a:lnSpc>
            </a:pPr>
            <a:endParaRPr lang="en-US" altLang="ko-KR" sz="1400" dirty="0">
              <a:latin typeface="+mn-ea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695BD272-4D19-4169-815C-7925D9299286}"/>
              </a:ext>
            </a:extLst>
          </p:cNvPr>
          <p:cNvGrpSpPr/>
          <p:nvPr/>
        </p:nvGrpSpPr>
        <p:grpSpPr>
          <a:xfrm>
            <a:off x="342251" y="4239935"/>
            <a:ext cx="4121064" cy="1589485"/>
            <a:chOff x="114301" y="2530440"/>
            <a:chExt cx="4121064" cy="1589485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6CBD0253-38C7-446C-888B-0E1B36774BF8}"/>
                </a:ext>
              </a:extLst>
            </p:cNvPr>
            <p:cNvSpPr/>
            <p:nvPr/>
          </p:nvSpPr>
          <p:spPr>
            <a:xfrm>
              <a:off x="1090553" y="2530440"/>
              <a:ext cx="3144812" cy="7052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&lt;Slide 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추천 기준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&gt;</a:t>
              </a:r>
            </a:p>
            <a:p>
              <a:pPr>
                <a:lnSpc>
                  <a:spcPct val="150000"/>
                </a:lnSpc>
              </a:pPr>
              <a:endParaRPr lang="en-US" altLang="ko-KR" sz="1400" dirty="0">
                <a:latin typeface="Calibri" panose="020F0502020204030204" pitchFamily="34" charset="0"/>
                <a:cs typeface="Cordia New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C743ED8-CC11-414E-862F-9579C105189E}"/>
                </a:ext>
              </a:extLst>
            </p:cNvPr>
            <p:cNvSpPr/>
            <p:nvPr/>
          </p:nvSpPr>
          <p:spPr>
            <a:xfrm>
              <a:off x="114301" y="3011929"/>
              <a:ext cx="3685398" cy="110799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100" b="1" dirty="0"/>
                <a:t>추천 기준 </a:t>
              </a:r>
              <a:r>
                <a:rPr lang="en-US" altLang="ko-KR" sz="1100" dirty="0"/>
                <a:t>: Confidence</a:t>
              </a:r>
              <a:r>
                <a:rPr lang="ko-KR" altLang="en-US" sz="1100" dirty="0"/>
                <a:t>값 </a:t>
              </a:r>
              <a:r>
                <a:rPr lang="en-US" altLang="ko-KR" sz="1100" dirty="0"/>
                <a:t>(N: false, DM: </a:t>
              </a:r>
              <a:r>
                <a:rPr lang="ko-KR" altLang="en-US" sz="1100" dirty="0"/>
                <a:t>전체</a:t>
              </a:r>
              <a:r>
                <a:rPr lang="en-US" altLang="ko-KR" sz="1100" dirty="0"/>
                <a:t>)</a:t>
              </a:r>
              <a:r>
                <a:rPr lang="ko-KR" altLang="en-US" sz="1100" dirty="0"/>
                <a:t> </a:t>
              </a:r>
              <a:endParaRPr lang="en-US" altLang="ko-KR" sz="1100" dirty="0"/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100" b="1" dirty="0"/>
                <a:t>추천 방법</a:t>
              </a:r>
              <a:r>
                <a:rPr lang="en-US" altLang="ko-KR" sz="1100" dirty="0"/>
                <a:t>: </a:t>
              </a:r>
              <a:r>
                <a:rPr lang="ko-KR" altLang="en-US" sz="1100" dirty="0"/>
                <a:t>랭킹이 가장 낮은 </a:t>
              </a:r>
              <a:r>
                <a:rPr lang="en-US" altLang="ko-KR" sz="1100" dirty="0"/>
                <a:t>20</a:t>
              </a:r>
              <a:r>
                <a:rPr lang="ko-KR" altLang="en-US" sz="1100" dirty="0"/>
                <a:t>개 </a:t>
              </a:r>
              <a:r>
                <a:rPr lang="en-US" altLang="ko-KR" sz="1100" dirty="0"/>
                <a:t>(</a:t>
              </a:r>
              <a:r>
                <a:rPr lang="ko-KR" altLang="en-US" sz="1100" dirty="0"/>
                <a:t>날짜 기준</a:t>
              </a:r>
              <a:r>
                <a:rPr lang="en-US" altLang="ko-KR" sz="1100" dirty="0"/>
                <a:t>)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100" b="1" dirty="0"/>
                <a:t>WSI </a:t>
              </a:r>
              <a:r>
                <a:rPr lang="ko-KR" altLang="en-US" sz="1100" b="1" dirty="0"/>
                <a:t>추천 수량 </a:t>
              </a:r>
              <a:r>
                <a:rPr lang="en-US" altLang="ko-KR" sz="1100" dirty="0"/>
                <a:t>: </a:t>
              </a:r>
              <a:r>
                <a:rPr lang="ko-KR" altLang="en-US" sz="1100" dirty="0"/>
                <a:t>각 </a:t>
              </a:r>
              <a:r>
                <a:rPr lang="en-US" altLang="ko-KR" sz="1100" dirty="0"/>
                <a:t>20</a:t>
              </a:r>
              <a:r>
                <a:rPr lang="ko-KR" altLang="en-US" sz="1100" dirty="0"/>
                <a:t>장 </a:t>
              </a:r>
              <a:r>
                <a:rPr lang="en-US" altLang="ko-KR" sz="1100" dirty="0"/>
                <a:t>(total: 120) </a:t>
              </a:r>
            </a:p>
            <a:p>
              <a:pPr marL="742950" lvl="1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100" dirty="0"/>
                <a:t>(3</a:t>
              </a:r>
              <a:r>
                <a:rPr lang="ko-KR" altLang="en-US" sz="1100" dirty="0"/>
                <a:t>*</a:t>
              </a:r>
              <a:r>
                <a:rPr lang="en-US" altLang="ko-KR" sz="1100" dirty="0"/>
                <a:t>2</a:t>
              </a:r>
              <a:r>
                <a:rPr lang="ko-KR" altLang="en-US" sz="1100" dirty="0"/>
                <a:t>*</a:t>
              </a:r>
              <a:r>
                <a:rPr lang="en-US" altLang="ko-KR" sz="1100" dirty="0"/>
                <a:t>20 : class</a:t>
              </a:r>
              <a:r>
                <a:rPr lang="ko-KR" altLang="en-US" sz="1100" dirty="0"/>
                <a:t>*</a:t>
              </a:r>
              <a:r>
                <a:rPr lang="en-US" altLang="ko-KR" sz="1100" dirty="0"/>
                <a:t>anatomy</a:t>
              </a:r>
              <a:r>
                <a:rPr lang="ko-KR" altLang="en-US" sz="1100" dirty="0"/>
                <a:t>*</a:t>
              </a:r>
              <a:r>
                <a:rPr lang="en-US" altLang="ko-KR" sz="1100" dirty="0"/>
                <a:t>20 = 120)</a:t>
              </a:r>
              <a:endParaRPr lang="ko-KR" altLang="en-US" sz="1100" dirty="0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7E66134-2650-442E-9375-12C5BE3CF1B9}"/>
              </a:ext>
            </a:extLst>
          </p:cNvPr>
          <p:cNvGrpSpPr/>
          <p:nvPr/>
        </p:nvGrpSpPr>
        <p:grpSpPr>
          <a:xfrm>
            <a:off x="4225061" y="4072374"/>
            <a:ext cx="4770117" cy="2397390"/>
            <a:chOff x="4384496" y="2064876"/>
            <a:chExt cx="4770117" cy="2397390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AFEE13D-93E7-4BD5-9DD6-F550EE84E5D3}"/>
                </a:ext>
              </a:extLst>
            </p:cNvPr>
            <p:cNvSpPr/>
            <p:nvPr/>
          </p:nvSpPr>
          <p:spPr>
            <a:xfrm>
              <a:off x="5716563" y="2064876"/>
              <a:ext cx="2090637" cy="4154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&lt;</a:t>
              </a:r>
              <a:r>
                <a:rPr lang="ko-KR" altLang="en-US" sz="1400" dirty="0" err="1">
                  <a:latin typeface="Calibri" panose="020F0502020204030204" pitchFamily="34" charset="0"/>
                  <a:cs typeface="Cordia New"/>
                </a:rPr>
                <a:t>날짜별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 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Slide 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추천 결과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&gt;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EB2086D-1B49-4FDB-8BA9-FB35AECE8946}"/>
                </a:ext>
              </a:extLst>
            </p:cNvPr>
            <p:cNvSpPr txBox="1"/>
            <p:nvPr/>
          </p:nvSpPr>
          <p:spPr>
            <a:xfrm>
              <a:off x="8047534" y="2149514"/>
              <a:ext cx="110707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dirty="0"/>
                <a:t>[</a:t>
              </a:r>
              <a:r>
                <a:rPr lang="ko-KR" altLang="en-US" sz="1000" dirty="0"/>
                <a:t>단위 </a:t>
              </a:r>
              <a:r>
                <a:rPr lang="en-US" altLang="ko-KR" sz="1000" dirty="0"/>
                <a:t>: WSI</a:t>
              </a:r>
              <a:r>
                <a:rPr lang="ko-KR" altLang="en-US" sz="1000" dirty="0"/>
                <a:t>수</a:t>
              </a:r>
              <a:r>
                <a:rPr lang="en-US" altLang="ko-KR" sz="1000" dirty="0"/>
                <a:t>]</a:t>
              </a:r>
              <a:endParaRPr lang="ko-KR" altLang="en-US" sz="1000" dirty="0"/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07373E76-A4E2-4D12-8B74-9F5CA9964A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84496" y="2381227"/>
              <a:ext cx="4607365" cy="2081039"/>
            </a:xfrm>
            <a:prstGeom prst="rect">
              <a:avLst/>
            </a:prstGeom>
          </p:spPr>
        </p:pic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498D917-FEE8-48D2-A8FB-E308C7C6C440}"/>
              </a:ext>
            </a:extLst>
          </p:cNvPr>
          <p:cNvSpPr/>
          <p:nvPr/>
        </p:nvSpPr>
        <p:spPr>
          <a:xfrm>
            <a:off x="246206" y="138543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3022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1451</Words>
  <Application>Microsoft Office PowerPoint</Application>
  <PresentationFormat>화면 슬라이드 쇼(4:3)</PresentationFormat>
  <Paragraphs>467</Paragraphs>
  <Slides>14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Cordia New</vt:lpstr>
      <vt:lpstr>Calibri</vt:lpstr>
      <vt:lpstr>맑은 고딕</vt:lpstr>
      <vt:lpstr>Arial</vt:lpstr>
      <vt:lpstr>맑은 고딕</vt:lpstr>
      <vt:lpstr>NotoSansKR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user</cp:lastModifiedBy>
  <cp:revision>63</cp:revision>
  <cp:lastPrinted>2023-02-16T05:18:40Z</cp:lastPrinted>
  <dcterms:created xsi:type="dcterms:W3CDTF">2021-03-24T07:36:17Z</dcterms:created>
  <dcterms:modified xsi:type="dcterms:W3CDTF">2023-02-16T07:19:32Z</dcterms:modified>
</cp:coreProperties>
</file>